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63" r:id="rId2"/>
    <p:sldId id="258" r:id="rId3"/>
    <p:sldId id="259" r:id="rId4"/>
    <p:sldId id="260" r:id="rId5"/>
    <p:sldId id="261" r:id="rId6"/>
    <p:sldId id="264" r:id="rId7"/>
    <p:sldId id="279" r:id="rId8"/>
    <p:sldId id="304" r:id="rId9"/>
    <p:sldId id="305" r:id="rId10"/>
    <p:sldId id="278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7"/>
    <p:restoredTop sz="89260" autoAdjust="0"/>
  </p:normalViewPr>
  <p:slideViewPr>
    <p:cSldViewPr snapToGrid="0" snapToObjects="1">
      <p:cViewPr>
        <p:scale>
          <a:sx n="99" d="100"/>
          <a:sy n="99" d="100"/>
        </p:scale>
        <p:origin x="-856" y="-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2652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83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dirty="0" smtClean="0">
                <a:latin typeface="Book Antiqua" panose="02040602050305030304" pitchFamily="18" charset="0"/>
                <a:cs typeface="Arial" panose="020B0604020202020204" pitchFamily="34" charset="0"/>
              </a:rPr>
              <a:t>Planning, decision-making, impulse control,  memory, language, processing social cues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Book Antiqua" panose="02040602050305030304" pitchFamily="18" charset="0"/>
                <a:cs typeface="Arial" pitchFamily="34" charset="0"/>
              </a:rPr>
              <a:t>Continued myelination of cortical regions for faster communication through the teen years and early twenties</a:t>
            </a:r>
            <a:endParaRPr lang="en-US" dirty="0" smtClean="0">
              <a:latin typeface="Book Antiqua" panose="02040602050305030304" pitchFamily="18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>
                <a:latin typeface="Book Antiqua" panose="02040602050305030304" pitchFamily="18" charset="0"/>
                <a:cs typeface="Arial" pitchFamily="34" charset="0"/>
              </a:rPr>
              <a:t>Pruning of excess connections established earlier in development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>
                <a:latin typeface="Book Antiqua" panose="02040602050305030304" pitchFamily="18" charset="0"/>
                <a:cs typeface="Arial" pitchFamily="34" charset="0"/>
              </a:rPr>
              <a:t>New connections established: enhanced integration </a:t>
            </a:r>
            <a:r>
              <a:rPr lang="en-US" i="1" dirty="0" smtClean="0">
                <a:latin typeface="Book Antiqua" panose="02040602050305030304" pitchFamily="18" charset="0"/>
                <a:cs typeface="Arial" pitchFamily="34" charset="0"/>
              </a:rPr>
              <a:t>between</a:t>
            </a:r>
            <a:r>
              <a:rPr lang="en-US" dirty="0" smtClean="0">
                <a:latin typeface="Book Antiqua" panose="02040602050305030304" pitchFamily="18" charset="0"/>
                <a:cs typeface="Arial" pitchFamily="34" charset="0"/>
              </a:rPr>
              <a:t> brain areas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fld id="{91DD7D7D-34FE-8A4C-A468-411CE4EF6339}" type="slidenum">
              <a:rPr lang="en-US" sz="1200">
                <a:solidFill>
                  <a:schemeClr val="tx1"/>
                </a:solidFill>
                <a:latin typeface="Verdana" charset="0"/>
              </a:rPr>
              <a:pPr eaLnBrk="1" hangingPunct="1"/>
              <a:t>14</a:t>
            </a:fld>
            <a:endParaRPr lang="en-US" sz="1200">
              <a:solidFill>
                <a:schemeClr val="tx1"/>
              </a:solidFill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fld id="{3266E30E-4FFE-4249-B078-576523D5E89A}" type="slidenum">
              <a:rPr lang="en-US" sz="1200">
                <a:solidFill>
                  <a:schemeClr val="tx1"/>
                </a:solidFill>
                <a:latin typeface="Verdana" charset="0"/>
              </a:rPr>
              <a:pPr eaLnBrk="1" hangingPunct="1"/>
              <a:t>15</a:t>
            </a:fld>
            <a:endParaRPr lang="en-US" sz="1200">
              <a:solidFill>
                <a:schemeClr val="tx1"/>
              </a:solidFill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lnSpc>
                <a:spcPct val="80000"/>
              </a:lnSpc>
              <a:buFont typeface="Wingdings" charset="0"/>
              <a:buChar char="à"/>
            </a:pPr>
            <a:r>
              <a:rPr lang="en-US" sz="800">
                <a:cs typeface="ＭＳ Ｐゴシック" charset="0"/>
              </a:rPr>
              <a:t>Schematic representation of the developmental trajectories of reward sensitivity and inhibitory contro</a:t>
            </a:r>
          </a:p>
          <a:p>
            <a:pPr marL="171450" indent="-171450" eaLnBrk="1" hangingPunct="1">
              <a:lnSpc>
                <a:spcPct val="80000"/>
              </a:lnSpc>
              <a:buFont typeface="Wingdings" charset="0"/>
              <a:buChar char="à"/>
            </a:pPr>
            <a:r>
              <a:rPr lang="en-US" sz="800">
                <a:cs typeface="ＭＳ Ｐゴシック" charset="0"/>
              </a:rPr>
              <a:t>AGE x axis</a:t>
            </a:r>
          </a:p>
          <a:p>
            <a:pPr marL="171450" indent="-171450" eaLnBrk="1" hangingPunct="1">
              <a:lnSpc>
                <a:spcPct val="80000"/>
              </a:lnSpc>
              <a:buFont typeface="Wingdings" charset="0"/>
              <a:buChar char="à"/>
            </a:pPr>
            <a:r>
              <a:rPr lang="en-US" sz="800">
                <a:cs typeface="ＭＳ Ｐゴシック" charset="0"/>
              </a:rPr>
              <a:t>BEGAN OUR STORY WITH</a:t>
            </a:r>
          </a:p>
          <a:p>
            <a:pPr marL="171450" indent="-171450" eaLnBrk="1" hangingPunct="1">
              <a:lnSpc>
                <a:spcPct val="80000"/>
              </a:lnSpc>
              <a:buFont typeface="Wingdings" charset="0"/>
              <a:buChar char="à"/>
            </a:pPr>
            <a:r>
              <a:rPr lang="en-US" sz="800">
                <a:cs typeface="ＭＳ Ｐゴシック" charset="0"/>
              </a:rPr>
              <a:t>NEXT PIECE was subcortical</a:t>
            </a:r>
          </a:p>
          <a:p>
            <a:pPr marL="171450" indent="-171450" eaLnBrk="1" hangingPunct="1">
              <a:lnSpc>
                <a:spcPct val="80000"/>
              </a:lnSpc>
              <a:buFont typeface="Wingdings" charset="0"/>
              <a:buChar char="à"/>
            </a:pPr>
            <a:r>
              <a:rPr lang="en-US" sz="800">
                <a:cs typeface="ＭＳ Ｐゴシック" charset="0"/>
              </a:rPr>
              <a:t>The combination of hypersensitivity to reward (Rew) and still immature inhibitory control (IC) yield a typical adolescent behavioral profile that includes increased risk-taking, novelty- seeking, and impulsivity. </a:t>
            </a:r>
          </a:p>
          <a:p>
            <a:pPr marL="171450" indent="-171450" eaLnBrk="1" hangingPunct="1">
              <a:lnSpc>
                <a:spcPct val="80000"/>
              </a:lnSpc>
              <a:buFont typeface="Wingdings" charset="0"/>
              <a:buChar char="à"/>
            </a:pPr>
            <a:r>
              <a:rPr lang="en-US" sz="800">
                <a:cs typeface="ＭＳ Ｐゴシック" charset="0"/>
              </a:rPr>
              <a:t>leads to increased risk for adolescents, as these behaviors increase the likelihood that adolescents will experiment with substances. </a:t>
            </a:r>
          </a:p>
          <a:p>
            <a:pPr marL="171450" indent="-171450" eaLnBrk="1" hangingPunct="1">
              <a:lnSpc>
                <a:spcPct val="80000"/>
              </a:lnSpc>
              <a:buFont typeface="Wingdings" charset="0"/>
              <a:buChar char="à"/>
            </a:pPr>
            <a:r>
              <a:rPr lang="en-US" sz="800" b="1">
                <a:cs typeface="ＭＳ Ｐゴシック" charset="0"/>
              </a:rPr>
              <a:t>CLICK</a:t>
            </a:r>
            <a:r>
              <a:rPr lang="en-US" sz="800">
                <a:cs typeface="ＭＳ Ｐゴシック" charset="0"/>
              </a:rPr>
              <a:t> A few moving parts to theis model I could talk about but for the rest of todays talk, focus on INHIB CONROL</a:t>
            </a:r>
            <a:endParaRPr lang="en-US" sz="800" b="1">
              <a:cs typeface="ＭＳ Ｐゴシック" charset="0"/>
            </a:endParaRPr>
          </a:p>
          <a:p>
            <a:pPr marL="171450" indent="-171450" eaLnBrk="1" hangingPunct="1">
              <a:lnSpc>
                <a:spcPct val="80000"/>
              </a:lnSpc>
            </a:pPr>
            <a:endParaRPr lang="en-US" sz="800">
              <a:cs typeface="ＭＳ Ｐゴシック" charset="0"/>
            </a:endParaRPr>
          </a:p>
          <a:p>
            <a:pPr marL="171450" indent="-171450" eaLnBrk="1" hangingPunct="1">
              <a:lnSpc>
                <a:spcPct val="80000"/>
              </a:lnSpc>
            </a:pPr>
            <a:endParaRPr lang="en-US" sz="800"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cs typeface="ＭＳ Ｐゴシック" charset="0"/>
              </a:rPr>
              <a:t>Median incomes: DC $52K, MD $70K, VA $62K</a:t>
            </a:r>
          </a:p>
          <a:p>
            <a:r>
              <a:rPr lang="en-US">
                <a:cs typeface="ＭＳ Ｐゴシック" charset="0"/>
              </a:rPr>
              <a:t>Race/Ethnicity: </a:t>
            </a:r>
          </a:p>
          <a:p>
            <a:r>
              <a:rPr lang="en-US">
                <a:cs typeface="ＭＳ Ｐゴシック" charset="0"/>
              </a:rPr>
              <a:t>     DC: 51% African-American, 40% Caucasian, 10% Hispanic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cs typeface="ＭＳ Ｐゴシック" charset="0"/>
              </a:rPr>
              <a:t>     VA:  20% African-American, 71% Caucasian, 9% Hispanic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cs typeface="ＭＳ Ｐゴシック" charset="0"/>
              </a:rPr>
              <a:t>     MD: 30% African-American, 61% Caucasian, 9% Hispanic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fld id="{E5C8624D-8AE0-C843-B047-B2E15D72C468}" type="slidenum">
              <a:rPr lang="en-US" sz="1200">
                <a:solidFill>
                  <a:schemeClr val="tx1"/>
                </a:solidFill>
                <a:latin typeface="Verdana" charset="0"/>
              </a:rPr>
              <a:pPr eaLnBrk="1" hangingPunct="1"/>
              <a:t>18</a:t>
            </a:fld>
            <a:endParaRPr lang="en-US" sz="1200">
              <a:solidFill>
                <a:schemeClr val="tx1"/>
              </a:solidFill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Should extend this slide or add another to show the trial structure Selection 3s; Delay 3s</a:t>
            </a:r>
            <a:r>
              <a:rPr lang="en-US" smtClean="0">
                <a:cs typeface="+mn-cs"/>
              </a:rPr>
              <a:t>; Fe</a:t>
            </a:r>
            <a:endParaRPr lang="en-US" dirty="0" smtClean="0">
              <a:cs typeface="+mn-cs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fld id="{3911CE7B-2042-394F-91FA-786480B9A3FF}" type="slidenum">
              <a:rPr lang="en-US" sz="1200">
                <a:solidFill>
                  <a:schemeClr val="tx1"/>
                </a:solidFill>
                <a:latin typeface="Verdana" charset="0"/>
              </a:rPr>
              <a:pPr eaLnBrk="1" hangingPunct="1"/>
              <a:t>21</a:t>
            </a:fld>
            <a:endParaRPr lang="en-US" sz="1200">
              <a:solidFill>
                <a:schemeClr val="tx1"/>
              </a:solidFill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 Mid-cingulate: Gruber &amp; </a:t>
            </a:r>
            <a:r>
              <a:rPr lang="en-US" dirty="0" err="1" smtClean="0"/>
              <a:t>Yurgelun</a:t>
            </a:r>
            <a:r>
              <a:rPr lang="en-US" dirty="0" smtClean="0"/>
              <a:t>-Todd 2005 – </a:t>
            </a:r>
            <a:r>
              <a:rPr lang="en-US" b="1" dirty="0" smtClean="0"/>
              <a:t>MJ users less activity on a </a:t>
            </a:r>
            <a:r>
              <a:rPr lang="en-US" b="1" dirty="0" err="1" smtClean="0"/>
              <a:t>stroop</a:t>
            </a:r>
            <a:r>
              <a:rPr lang="en-US" b="1" dirty="0" smtClean="0"/>
              <a:t> task</a:t>
            </a:r>
          </a:p>
          <a:p>
            <a:pPr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L Superior/Middle Frontal 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Gyri</a:t>
            </a:r>
            <a:r>
              <a:rPr lang="en-US" dirty="0" smtClean="0">
                <a:latin typeface="+mn-lt"/>
                <a:ea typeface="+mn-ea"/>
                <a:cs typeface="+mn-cs"/>
              </a:rPr>
              <a:t>: Bjork et al. 2007 – </a:t>
            </a:r>
            <a:r>
              <a:rPr lang="en-US" b="1" dirty="0" smtClean="0">
                <a:latin typeface="+mn-lt"/>
                <a:ea typeface="+mn-ea"/>
                <a:cs typeface="+mn-cs"/>
              </a:rPr>
              <a:t>Adults &gt; adolescents for risky decision making</a:t>
            </a:r>
            <a:endParaRPr lang="en-US" b="1" dirty="0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fld id="{C08851B7-9F80-9A4C-8ABF-7E0AF9C48D1D}" type="slidenum">
              <a:rPr lang="en-US" sz="1200">
                <a:solidFill>
                  <a:schemeClr val="tx1"/>
                </a:solidFill>
                <a:latin typeface="Verdana" charset="0"/>
              </a:rPr>
              <a:pPr eaLnBrk="1" hangingPunct="1"/>
              <a:t>22</a:t>
            </a:fld>
            <a:endParaRPr lang="en-US" sz="1200">
              <a:solidFill>
                <a:schemeClr val="tx1"/>
              </a:solidFill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cs typeface="ＭＳ Ｐゴシック" charset="0"/>
              </a:rPr>
              <a:t>Forbes et al. 2014 – less activity in FH+ adults &amp; alcohol dependent young adults for reward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fld id="{A94648A4-952B-6741-A57C-0E33A473E6DF}" type="slidenum">
              <a:rPr lang="en-US" sz="1200">
                <a:solidFill>
                  <a:schemeClr val="tx1"/>
                </a:solidFill>
                <a:latin typeface="Verdana" charset="0"/>
              </a:rPr>
              <a:pPr eaLnBrk="1" hangingPunct="1"/>
              <a:t>23</a:t>
            </a:fld>
            <a:endParaRPr lang="en-US" sz="1200">
              <a:solidFill>
                <a:schemeClr val="tx1"/>
              </a:solidFill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  cluster position: MNI coordinates of largest peak within this cluster</a:t>
            </a:r>
          </a:p>
          <a:p>
            <a:pPr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  cluster size: number of voxels in this cluster</a:t>
            </a:r>
          </a:p>
          <a:p>
            <a:pPr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  cluster p-FWE: family-wise error corrected p-value (probability under the null hypothesis of observing one or more clusters of at least this </a:t>
            </a:r>
            <a:r>
              <a:rPr lang="en-US" b="1" dirty="0" smtClean="0">
                <a:latin typeface="+mn-lt"/>
                <a:ea typeface="+mn-ea"/>
                <a:cs typeface="+mn-cs"/>
              </a:rPr>
              <a:t>size</a:t>
            </a:r>
            <a:r>
              <a:rPr lang="en-US" dirty="0" smtClean="0">
                <a:latin typeface="+mn-lt"/>
                <a:ea typeface="+mn-ea"/>
                <a:cs typeface="+mn-cs"/>
              </a:rPr>
              <a:t> across the entire brain)</a:t>
            </a:r>
          </a:p>
          <a:p>
            <a:pPr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  cluster p-FDR: false discovery rate corrected p-value (expected proportion under the null hypothesis of false discoveries among clusters of at least this </a:t>
            </a:r>
            <a:r>
              <a:rPr lang="en-US" b="1" dirty="0" smtClean="0">
                <a:latin typeface="+mn-lt"/>
                <a:ea typeface="+mn-ea"/>
                <a:cs typeface="+mn-cs"/>
              </a:rPr>
              <a:t>size</a:t>
            </a:r>
            <a:r>
              <a:rPr lang="en-US" dirty="0" smtClean="0">
                <a:latin typeface="+mn-lt"/>
                <a:ea typeface="+mn-ea"/>
                <a:cs typeface="+mn-cs"/>
              </a:rPr>
              <a:t>) </a:t>
            </a:r>
          </a:p>
          <a:p>
            <a:pPr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  cluster p-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unc</a:t>
            </a:r>
            <a:r>
              <a:rPr lang="en-US" dirty="0" smtClean="0">
                <a:latin typeface="+mn-lt"/>
                <a:ea typeface="+mn-ea"/>
                <a:cs typeface="+mn-cs"/>
              </a:rPr>
              <a:t>: uncorrected p-value (probability under the null hypothesis of a randomly-selected cluster having at least this </a:t>
            </a:r>
            <a:r>
              <a:rPr lang="en-US" b="1" dirty="0" smtClean="0">
                <a:latin typeface="+mn-lt"/>
                <a:ea typeface="+mn-ea"/>
                <a:cs typeface="+mn-cs"/>
              </a:rPr>
              <a:t>size</a:t>
            </a:r>
            <a:r>
              <a:rPr lang="en-US" dirty="0" smtClean="0">
                <a:latin typeface="+mn-lt"/>
                <a:ea typeface="+mn-ea"/>
                <a:cs typeface="+mn-cs"/>
              </a:rPr>
              <a:t>)</a:t>
            </a:r>
          </a:p>
          <a:p>
            <a:pPr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  peak p-FWE: family-wise error corrected p-value (probability under the null hypothesis of observing one or more peaks of at least this </a:t>
            </a:r>
            <a:r>
              <a:rPr lang="en-US" b="1" dirty="0" smtClean="0">
                <a:latin typeface="+mn-lt"/>
                <a:ea typeface="+mn-ea"/>
                <a:cs typeface="+mn-cs"/>
              </a:rPr>
              <a:t>height</a:t>
            </a:r>
            <a:r>
              <a:rPr lang="en-US" dirty="0" smtClean="0">
                <a:latin typeface="+mn-lt"/>
                <a:ea typeface="+mn-ea"/>
                <a:cs typeface="+mn-cs"/>
              </a:rPr>
              <a:t> across the entire brain)</a:t>
            </a:r>
          </a:p>
          <a:p>
            <a:pPr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  peak p-</a:t>
            </a:r>
            <a:r>
              <a:rPr lang="en-US" dirty="0" err="1" smtClean="0">
                <a:latin typeface="+mn-lt"/>
                <a:ea typeface="+mn-ea"/>
                <a:cs typeface="+mn-cs"/>
              </a:rPr>
              <a:t>unc</a:t>
            </a:r>
            <a:r>
              <a:rPr lang="en-US" dirty="0" smtClean="0">
                <a:latin typeface="+mn-lt"/>
                <a:ea typeface="+mn-ea"/>
                <a:cs typeface="+mn-cs"/>
              </a:rPr>
              <a:t>: uncorrected p-value (probability under the null hypothesis of a randomly-selected peak having at least this </a:t>
            </a:r>
            <a:r>
              <a:rPr lang="en-US" b="1" dirty="0" smtClean="0">
                <a:latin typeface="+mn-lt"/>
                <a:ea typeface="+mn-ea"/>
                <a:cs typeface="+mn-cs"/>
              </a:rPr>
              <a:t>height</a:t>
            </a:r>
            <a:r>
              <a:rPr lang="en-US" dirty="0" smtClean="0"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fld id="{9EAF07E8-8501-4A47-BAD4-E1321FA6480B}" type="slidenum">
              <a:rPr lang="en-US" sz="1200">
                <a:solidFill>
                  <a:schemeClr val="tx1"/>
                </a:solidFill>
                <a:latin typeface="Verdana" charset="0"/>
              </a:rPr>
              <a:pPr eaLnBrk="1" hangingPunct="1"/>
              <a:t>24</a:t>
            </a:fld>
            <a:endParaRPr lang="en-US" sz="1200">
              <a:solidFill>
                <a:schemeClr val="tx1"/>
              </a:solidFill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charset="0"/>
              <a:buChar char="§"/>
            </a:pPr>
            <a:r>
              <a:rPr lang="en-US">
                <a:latin typeface="Symbol" charset="0"/>
                <a:cs typeface="Symbol" charset="0"/>
              </a:rPr>
              <a:t>a</a:t>
            </a:r>
            <a:r>
              <a:rPr lang="en-US">
                <a:cs typeface="ＭＳ Ｐゴシック" charset="0"/>
              </a:rPr>
              <a:t>2 subunit of the GABA-A receptor has multiple SNPs associated with risk for AUDs</a:t>
            </a:r>
          </a:p>
          <a:p>
            <a:pPr>
              <a:buFont typeface="Wingdings" charset="0"/>
              <a:buChar char="§"/>
            </a:pPr>
            <a:r>
              <a:rPr lang="en-US">
                <a:cs typeface="ＭＳ Ｐゴシック" charset="0"/>
              </a:rPr>
              <a:t>Most consistently found is the G allele of the rs279826 SNP</a:t>
            </a:r>
          </a:p>
          <a:p>
            <a:pPr>
              <a:buFont typeface="Wingdings" charset="0"/>
              <a:buChar char="§"/>
            </a:pPr>
            <a:r>
              <a:rPr lang="en-US">
                <a:cs typeface="ＭＳ Ｐゴシック" charset="0"/>
              </a:rPr>
              <a:t>rs279826 also associate with impulsivity in adults and externalizing behaviors in adolescents</a:t>
            </a:r>
          </a:p>
          <a:p>
            <a:pPr>
              <a:buFont typeface="Wingdings" charset="0"/>
              <a:buChar char="§"/>
            </a:pPr>
            <a:r>
              <a:rPr lang="en-US">
                <a:cs typeface="ＭＳ Ｐゴシック" charset="0"/>
              </a:rPr>
              <a:t>Developmental change found in non-human primates such that </a:t>
            </a:r>
            <a:r>
              <a:rPr lang="en-US">
                <a:latin typeface="Symbol" charset="0"/>
                <a:cs typeface="Symbol" charset="0"/>
              </a:rPr>
              <a:t>a</a:t>
            </a:r>
            <a:r>
              <a:rPr lang="en-US">
                <a:cs typeface="ＭＳ Ｐゴシック" charset="0"/>
              </a:rPr>
              <a:t>2 subunit expression decreases during adolescence to reach the adult levels</a:t>
            </a:r>
          </a:p>
          <a:p>
            <a:pPr>
              <a:buFont typeface="Wingdings" charset="0"/>
              <a:buChar char="§"/>
            </a:pPr>
            <a:r>
              <a:rPr lang="en-US">
                <a:cs typeface="ＭＳ Ｐゴシック" charset="0"/>
              </a:rPr>
              <a:t>Analyses examine both gene expression (G/G vs A/A or A/G) and development (Wave1 vs Wave2)</a:t>
            </a:r>
          </a:p>
          <a:p>
            <a:endParaRPr lang="en-US">
              <a:cs typeface="ＭＳ Ｐゴシック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fld id="{74AD7035-8B1E-A145-8D75-74405633D865}" type="slidenum">
              <a:rPr lang="en-US" sz="1200">
                <a:solidFill>
                  <a:schemeClr val="tx1"/>
                </a:solidFill>
                <a:latin typeface="Verdana" charset="0"/>
              </a:rPr>
              <a:pPr eaLnBrk="1" hangingPunct="1"/>
              <a:t>25</a:t>
            </a:fld>
            <a:endParaRPr lang="en-US" sz="1200">
              <a:solidFill>
                <a:schemeClr val="tx1"/>
              </a:solidFill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cs typeface="ＭＳ Ｐゴシック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fld id="{9EBE145D-9BA3-3448-90EA-10F815017089}" type="slidenum">
              <a:rPr lang="en-US" sz="1200">
                <a:solidFill>
                  <a:schemeClr val="tx1"/>
                </a:solidFill>
                <a:latin typeface="Verdana" charset="0"/>
              </a:rPr>
              <a:pPr eaLnBrk="1" hangingPunct="1"/>
              <a:t>26</a:t>
            </a:fld>
            <a:endParaRPr lang="en-US" sz="1200">
              <a:solidFill>
                <a:schemeClr val="tx1"/>
              </a:solidFill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0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D504F96-958B-5949-94C1-AC74DEABCD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081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Magnetization Prepared</a:t>
            </a:r>
            <a:r>
              <a:rPr lang="en-US" baseline="0" dirty="0" smtClean="0"/>
              <a:t> Rapid</a:t>
            </a:r>
            <a:r>
              <a:rPr lang="en-US" dirty="0" smtClean="0"/>
              <a:t> Gradient Echo pulse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6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 dirty="0"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437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33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92E572-DC9C-3F4E-92AB-A649BC3163B9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D8E64-5DA7-A044-90A0-905089B7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4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5C43B4D-BB58-1541-8D03-CC4557630797}" type="datetime1">
              <a:rPr lang="en-US" altLang="x-none"/>
              <a:pPr/>
              <a:t>6/26/17</a:t>
            </a:fld>
            <a:endParaRPr lang="en-US" altLang="x-none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729C7F-4B16-1648-A8FD-3285524A03A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820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507509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MRI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27 June 2016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311700" y="2767764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7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31491" y="899624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35500" y="220401"/>
            <a:ext cx="8066027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Cortical Thickness – Changes with Age</a:t>
            </a:r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7"/>
          <a:stretch/>
        </p:blipFill>
        <p:spPr>
          <a:xfrm>
            <a:off x="235500" y="1162322"/>
            <a:ext cx="8270248" cy="3464758"/>
          </a:xfrm>
        </p:spPr>
      </p:pic>
      <p:sp>
        <p:nvSpPr>
          <p:cNvPr id="10" name="TextBox 9"/>
          <p:cNvSpPr txBox="1"/>
          <p:nvPr/>
        </p:nvSpPr>
        <p:spPr>
          <a:xfrm>
            <a:off x="6792519" y="4627080"/>
            <a:ext cx="171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Shaw et al. 2006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305833" y="1092029"/>
            <a:ext cx="322797" cy="262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36569"/>
            <a:ext cx="8520600" cy="572700"/>
          </a:xfrm>
        </p:spPr>
        <p:txBody>
          <a:bodyPr/>
          <a:lstStyle/>
          <a:p>
            <a:r>
              <a:rPr lang="en-US" dirty="0" smtClean="0"/>
              <a:t>Cortical Thickness in MJ &amp; Alcohol Users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315" y="889455"/>
            <a:ext cx="5013985" cy="386083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1700" y="895941"/>
            <a:ext cx="3506615" cy="3416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MJ, Alcohol compared to non-users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Mean age 17.4 </a:t>
            </a:r>
            <a:r>
              <a:rPr lang="en-US" sz="2400" dirty="0" err="1" smtClean="0">
                <a:solidFill>
                  <a:srgbClr val="000000"/>
                </a:solidFill>
              </a:rPr>
              <a:t>yo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Reduced thickness in Alcohol users (red)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Reduced thickness in MJ users (green)</a:t>
            </a:r>
          </a:p>
          <a:p>
            <a:pPr marL="285750" indent="-285750">
              <a:lnSpc>
                <a:spcPct val="1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Reduced in both users (yellow)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92519" y="4691215"/>
            <a:ext cx="196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Jacobus</a:t>
            </a:r>
            <a:r>
              <a:rPr lang="en-US" sz="1600" dirty="0" smtClean="0"/>
              <a:t> et al. 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394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66946" y="515975"/>
            <a:ext cx="9010108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Introduction to Adolescent Development Study (</a:t>
            </a:r>
            <a:r>
              <a:rPr lang="en-US" smtClean="0"/>
              <a:t>ADS)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27 June 2016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311700" y="2767764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63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574675" y="142875"/>
            <a:ext cx="8001000" cy="912019"/>
          </a:xfrm>
        </p:spPr>
        <p:txBody>
          <a:bodyPr/>
          <a:lstStyle/>
          <a:p>
            <a:r>
              <a:rPr lang="en-US" sz="3600">
                <a:latin typeface="Arial" charset="0"/>
                <a:ea typeface="ＭＳ Ｐゴシック" charset="0"/>
              </a:rPr>
              <a:t>Aims/Goals of the </a:t>
            </a:r>
            <a:br>
              <a:rPr lang="en-US" sz="3600">
                <a:latin typeface="Arial" charset="0"/>
                <a:ea typeface="ＭＳ Ｐゴシック" charset="0"/>
              </a:rPr>
            </a:br>
            <a:r>
              <a:rPr lang="en-US" sz="3600">
                <a:latin typeface="Arial" charset="0"/>
                <a:ea typeface="ＭＳ Ｐゴシック" charset="0"/>
              </a:rPr>
              <a:t>Adolescent Development Study (ADS)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566738" y="1468894"/>
            <a:ext cx="8001000" cy="2836405"/>
          </a:xfrm>
        </p:spPr>
        <p:txBody>
          <a:bodyPr/>
          <a:lstStyle/>
          <a:p>
            <a:pPr marL="976313" indent="-976313"/>
            <a:r>
              <a:rPr lang="en-US" sz="2400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Aim 1: 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Identify </a:t>
            </a: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neurodevelopmental factors that 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predict </a:t>
            </a: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the initiation/escalation of substance 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use </a:t>
            </a:r>
            <a:endParaRPr lang="en-US" sz="20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Aim 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2: Developmental Impact of Substance Use 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Expanded to also examine: </a:t>
            </a:r>
            <a:endParaRPr lang="en-US" sz="2400" dirty="0">
              <a:solidFill>
                <a:schemeClr val="tx1"/>
              </a:solidFill>
              <a:latin typeface="Arial" charset="0"/>
              <a:ea typeface="ＭＳ Ｐゴシック" charset="0"/>
            </a:endParaRPr>
          </a:p>
          <a:p>
            <a:pPr marL="342900" lvl="1" indent="-34290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Genetics and epigenetics</a:t>
            </a:r>
          </a:p>
          <a:p>
            <a:pPr marL="342900" lvl="1" indent="-34290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Environmental factors: dietary factors (omega3 fatty acids and iron) and alcohol related advertising</a:t>
            </a:r>
          </a:p>
        </p:txBody>
      </p:sp>
    </p:spTree>
    <p:extLst>
      <p:ext uri="{BB962C8B-B14F-4D97-AF65-F5344CB8AC3E}">
        <p14:creationId xmlns:p14="http://schemas.microsoft.com/office/powerpoint/2010/main" val="175996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342900" y="252412"/>
            <a:ext cx="8648700" cy="604838"/>
          </a:xfrm>
        </p:spPr>
        <p:txBody>
          <a:bodyPr/>
          <a:lstStyle/>
          <a:p>
            <a:r>
              <a:rPr lang="en-US" b="1">
                <a:latin typeface="Book Antiqua" charset="0"/>
                <a:ea typeface="ＭＳ Ｐゴシック" charset="0"/>
              </a:rPr>
              <a:t>Frontal Cortex is Last to Develop</a:t>
            </a:r>
          </a:p>
        </p:txBody>
      </p:sp>
      <p:pic>
        <p:nvPicPr>
          <p:cNvPr id="21506" name="Content Placeholder 5" descr="Giedd Brain Developm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914400"/>
            <a:ext cx="3910013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rontal.Function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1" y="1724025"/>
            <a:ext cx="4487863" cy="22348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339726" y="3189685"/>
            <a:ext cx="14850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Gogtay et al., 2004</a:t>
            </a:r>
          </a:p>
        </p:txBody>
      </p:sp>
    </p:spTree>
    <p:extLst>
      <p:ext uri="{BB962C8B-B14F-4D97-AF65-F5344CB8AC3E}">
        <p14:creationId xmlns:p14="http://schemas.microsoft.com/office/powerpoint/2010/main" val="191590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36564" y="133351"/>
            <a:ext cx="8389937" cy="994172"/>
          </a:xfrm>
        </p:spPr>
        <p:txBody>
          <a:bodyPr/>
          <a:lstStyle/>
          <a:p>
            <a:r>
              <a:rPr lang="en-US" sz="4400" dirty="0">
                <a:latin typeface="Arial" charset="0"/>
                <a:ea typeface="ＭＳ Ｐゴシック" charset="0"/>
                <a:cs typeface="CMU Sans Serif Medium" charset="0"/>
              </a:rPr>
              <a:t>Behavioral Consequences</a:t>
            </a:r>
          </a:p>
        </p:txBody>
      </p:sp>
      <p:sp>
        <p:nvSpPr>
          <p:cNvPr id="23554" name="TextBox 9"/>
          <p:cNvSpPr txBox="1">
            <a:spLocks noChangeArrowheads="1"/>
          </p:cNvSpPr>
          <p:nvPr/>
        </p:nvSpPr>
        <p:spPr bwMode="auto">
          <a:xfrm>
            <a:off x="6457951" y="4017169"/>
            <a:ext cx="2314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r>
              <a:rPr lang="en-US" sz="1800">
                <a:latin typeface="CMU Sans Serif Medium" charset="0"/>
                <a:cs typeface="CMU Sans Serif Medium" charset="0"/>
              </a:rPr>
              <a:t>Casey &amp; Jones 2007</a:t>
            </a:r>
          </a:p>
        </p:txBody>
      </p:sp>
      <p:pic>
        <p:nvPicPr>
          <p:cNvPr id="2355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42"/>
          <a:stretch>
            <a:fillRect/>
          </a:stretch>
        </p:blipFill>
        <p:spPr bwMode="auto">
          <a:xfrm>
            <a:off x="1633539" y="1332310"/>
            <a:ext cx="6142037" cy="2527697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4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ChangeArrowheads="1"/>
          </p:cNvSpPr>
          <p:nvPr/>
        </p:nvSpPr>
        <p:spPr bwMode="auto">
          <a:xfrm>
            <a:off x="177800" y="2503586"/>
            <a:ext cx="8813800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02" name="Rectangle 6"/>
          <p:cNvSpPr>
            <a:spLocks noChangeArrowheads="1"/>
          </p:cNvSpPr>
          <p:nvPr/>
        </p:nvSpPr>
        <p:spPr bwMode="auto">
          <a:xfrm>
            <a:off x="711200" y="1066800"/>
            <a:ext cx="6299200" cy="356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en-US" sz="2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9" name="Freeform 7"/>
          <p:cNvSpPr>
            <a:spLocks/>
          </p:cNvSpPr>
          <p:nvPr/>
        </p:nvSpPr>
        <p:spPr bwMode="auto">
          <a:xfrm>
            <a:off x="723900" y="2189560"/>
            <a:ext cx="6286500" cy="2249090"/>
          </a:xfrm>
          <a:custGeom>
            <a:avLst/>
            <a:gdLst>
              <a:gd name="T0" fmla="*/ 0 w 3960"/>
              <a:gd name="T1" fmla="*/ 2147483647 h 1889"/>
              <a:gd name="T2" fmla="*/ 2147483647 w 3960"/>
              <a:gd name="T3" fmla="*/ 2147483647 h 1889"/>
              <a:gd name="T4" fmla="*/ 2147483647 w 3960"/>
              <a:gd name="T5" fmla="*/ 2147483647 h 1889"/>
              <a:gd name="T6" fmla="*/ 2147483647 w 3960"/>
              <a:gd name="T7" fmla="*/ 2147483647 h 1889"/>
              <a:gd name="T8" fmla="*/ 2147483647 w 3960"/>
              <a:gd name="T9" fmla="*/ 2147483647 h 1889"/>
              <a:gd name="T10" fmla="*/ 2147483647 w 3960"/>
              <a:gd name="T11" fmla="*/ 2147483647 h 1889"/>
              <a:gd name="T12" fmla="*/ 2147483647 w 3960"/>
              <a:gd name="T13" fmla="*/ 2147483647 h 1889"/>
              <a:gd name="T14" fmla="*/ 2147483647 w 3960"/>
              <a:gd name="T15" fmla="*/ 2147483647 h 1889"/>
              <a:gd name="T16" fmla="*/ 2147483647 w 3960"/>
              <a:gd name="T17" fmla="*/ 2147483647 h 1889"/>
              <a:gd name="T18" fmla="*/ 2147483647 w 3960"/>
              <a:gd name="T19" fmla="*/ 2147483647 h 1889"/>
              <a:gd name="T20" fmla="*/ 2147483647 w 3960"/>
              <a:gd name="T21" fmla="*/ 2147483647 h 18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960"/>
              <a:gd name="T34" fmla="*/ 0 h 1889"/>
              <a:gd name="T35" fmla="*/ 3960 w 3960"/>
              <a:gd name="T36" fmla="*/ 1889 h 188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960" h="1889">
                <a:moveTo>
                  <a:pt x="0" y="1889"/>
                </a:moveTo>
                <a:cubicBezTo>
                  <a:pt x="171" y="1864"/>
                  <a:pt x="343" y="1840"/>
                  <a:pt x="472" y="1785"/>
                </a:cubicBezTo>
                <a:cubicBezTo>
                  <a:pt x="601" y="1730"/>
                  <a:pt x="656" y="1709"/>
                  <a:pt x="776" y="1561"/>
                </a:cubicBezTo>
                <a:cubicBezTo>
                  <a:pt x="896" y="1413"/>
                  <a:pt x="1075" y="1089"/>
                  <a:pt x="1192" y="897"/>
                </a:cubicBezTo>
                <a:cubicBezTo>
                  <a:pt x="1309" y="705"/>
                  <a:pt x="1391" y="529"/>
                  <a:pt x="1480" y="409"/>
                </a:cubicBezTo>
                <a:cubicBezTo>
                  <a:pt x="1569" y="289"/>
                  <a:pt x="1643" y="237"/>
                  <a:pt x="1728" y="177"/>
                </a:cubicBezTo>
                <a:cubicBezTo>
                  <a:pt x="1813" y="117"/>
                  <a:pt x="1885" y="78"/>
                  <a:pt x="1992" y="49"/>
                </a:cubicBezTo>
                <a:cubicBezTo>
                  <a:pt x="2099" y="20"/>
                  <a:pt x="2209" y="0"/>
                  <a:pt x="2368" y="1"/>
                </a:cubicBezTo>
                <a:cubicBezTo>
                  <a:pt x="2527" y="2"/>
                  <a:pt x="2785" y="44"/>
                  <a:pt x="2944" y="57"/>
                </a:cubicBezTo>
                <a:cubicBezTo>
                  <a:pt x="3103" y="70"/>
                  <a:pt x="3151" y="66"/>
                  <a:pt x="3320" y="81"/>
                </a:cubicBezTo>
                <a:cubicBezTo>
                  <a:pt x="3489" y="96"/>
                  <a:pt x="3855" y="134"/>
                  <a:pt x="3960" y="145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1" name="Freeform 9"/>
          <p:cNvSpPr>
            <a:spLocks/>
          </p:cNvSpPr>
          <p:nvPr/>
        </p:nvSpPr>
        <p:spPr bwMode="auto">
          <a:xfrm>
            <a:off x="711200" y="1344216"/>
            <a:ext cx="6273800" cy="3037284"/>
          </a:xfrm>
          <a:custGeom>
            <a:avLst/>
            <a:gdLst>
              <a:gd name="T0" fmla="*/ 0 w 3952"/>
              <a:gd name="T1" fmla="*/ 2147483647 h 2551"/>
              <a:gd name="T2" fmla="*/ 2147483647 w 3952"/>
              <a:gd name="T3" fmla="*/ 2147483647 h 2551"/>
              <a:gd name="T4" fmla="*/ 2147483647 w 3952"/>
              <a:gd name="T5" fmla="*/ 2147483647 h 2551"/>
              <a:gd name="T6" fmla="*/ 2147483647 w 3952"/>
              <a:gd name="T7" fmla="*/ 2147483647 h 2551"/>
              <a:gd name="T8" fmla="*/ 2147483647 w 3952"/>
              <a:gd name="T9" fmla="*/ 2147483647 h 2551"/>
              <a:gd name="T10" fmla="*/ 2147483647 w 3952"/>
              <a:gd name="T11" fmla="*/ 2147483647 h 2551"/>
              <a:gd name="T12" fmla="*/ 2147483647 w 3952"/>
              <a:gd name="T13" fmla="*/ 2147483647 h 25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952"/>
              <a:gd name="T22" fmla="*/ 0 h 2551"/>
              <a:gd name="T23" fmla="*/ 3952 w 3952"/>
              <a:gd name="T24" fmla="*/ 2551 h 25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952" h="2551">
                <a:moveTo>
                  <a:pt x="0" y="2551"/>
                </a:moveTo>
                <a:cubicBezTo>
                  <a:pt x="221" y="2507"/>
                  <a:pt x="443" y="2464"/>
                  <a:pt x="584" y="2367"/>
                </a:cubicBezTo>
                <a:cubicBezTo>
                  <a:pt x="725" y="2270"/>
                  <a:pt x="755" y="2147"/>
                  <a:pt x="848" y="1967"/>
                </a:cubicBezTo>
                <a:cubicBezTo>
                  <a:pt x="941" y="1787"/>
                  <a:pt x="1016" y="1602"/>
                  <a:pt x="1144" y="1287"/>
                </a:cubicBezTo>
                <a:cubicBezTo>
                  <a:pt x="1272" y="972"/>
                  <a:pt x="1429" y="158"/>
                  <a:pt x="1616" y="79"/>
                </a:cubicBezTo>
                <a:cubicBezTo>
                  <a:pt x="1803" y="0"/>
                  <a:pt x="1875" y="666"/>
                  <a:pt x="2264" y="815"/>
                </a:cubicBezTo>
                <a:cubicBezTo>
                  <a:pt x="2653" y="964"/>
                  <a:pt x="3302" y="969"/>
                  <a:pt x="3952" y="975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5" name="Line 13"/>
          <p:cNvSpPr>
            <a:spLocks noChangeShapeType="1"/>
          </p:cNvSpPr>
          <p:nvPr/>
        </p:nvSpPr>
        <p:spPr bwMode="auto">
          <a:xfrm flipH="1" flipV="1">
            <a:off x="3575050" y="2047875"/>
            <a:ext cx="577850" cy="74176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Title 1"/>
          <p:cNvSpPr>
            <a:spLocks/>
          </p:cNvSpPr>
          <p:nvPr/>
        </p:nvSpPr>
        <p:spPr bwMode="auto">
          <a:xfrm>
            <a:off x="0" y="-57150"/>
            <a:ext cx="9144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en-US" sz="3200" dirty="0">
                <a:latin typeface="Calibri" charset="0"/>
              </a:rPr>
              <a:t>Dual Systems Model of Adolescent Development</a:t>
            </a:r>
          </a:p>
        </p:txBody>
      </p:sp>
      <p:sp>
        <p:nvSpPr>
          <p:cNvPr id="25607" name="TextBox 3"/>
          <p:cNvSpPr txBox="1">
            <a:spLocks noChangeArrowheads="1"/>
          </p:cNvSpPr>
          <p:nvPr/>
        </p:nvSpPr>
        <p:spPr bwMode="auto">
          <a:xfrm>
            <a:off x="4527550" y="4398169"/>
            <a:ext cx="4025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Casey et al. 2008; Steinberg 2008; Hardin &amp; Ernst 2009.</a:t>
            </a:r>
          </a:p>
        </p:txBody>
      </p:sp>
      <p:sp>
        <p:nvSpPr>
          <p:cNvPr id="25608" name="Text Box 16"/>
          <p:cNvSpPr txBox="1">
            <a:spLocks noChangeArrowheads="1"/>
          </p:cNvSpPr>
          <p:nvPr/>
        </p:nvSpPr>
        <p:spPr bwMode="auto">
          <a:xfrm rot="-5400000">
            <a:off x="-776057" y="2292819"/>
            <a:ext cx="23588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1"/>
                </a:solidFill>
                <a:latin typeface="Arial" charset="0"/>
              </a:rPr>
              <a:t>Development</a:t>
            </a:r>
          </a:p>
        </p:txBody>
      </p:sp>
      <p:sp>
        <p:nvSpPr>
          <p:cNvPr id="25609" name="Text Box 17"/>
          <p:cNvSpPr txBox="1">
            <a:spLocks noChangeArrowheads="1"/>
          </p:cNvSpPr>
          <p:nvPr/>
        </p:nvSpPr>
        <p:spPr bwMode="auto">
          <a:xfrm>
            <a:off x="804864" y="4572288"/>
            <a:ext cx="2060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1"/>
                </a:solidFill>
                <a:latin typeface="Arial" charset="0"/>
              </a:rPr>
              <a:t>Age</a:t>
            </a:r>
          </a:p>
        </p:txBody>
      </p:sp>
      <p:sp>
        <p:nvSpPr>
          <p:cNvPr id="25610" name="Line 18"/>
          <p:cNvSpPr>
            <a:spLocks noChangeShapeType="1"/>
          </p:cNvSpPr>
          <p:nvPr/>
        </p:nvSpPr>
        <p:spPr bwMode="auto">
          <a:xfrm flipV="1">
            <a:off x="2544764" y="3346848"/>
            <a:ext cx="261937" cy="6917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1" name="Text Box 19"/>
          <p:cNvSpPr txBox="1">
            <a:spLocks noChangeArrowheads="1"/>
          </p:cNvSpPr>
          <p:nvPr/>
        </p:nvSpPr>
        <p:spPr bwMode="auto">
          <a:xfrm>
            <a:off x="1736726" y="4038600"/>
            <a:ext cx="2060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1"/>
                </a:solidFill>
                <a:latin typeface="Arial" charset="0"/>
              </a:rPr>
              <a:t>Adolescence</a:t>
            </a:r>
          </a:p>
        </p:txBody>
      </p:sp>
      <p:sp>
        <p:nvSpPr>
          <p:cNvPr id="33812" name="Text Box 20"/>
          <p:cNvSpPr txBox="1">
            <a:spLocks noChangeArrowheads="1"/>
          </p:cNvSpPr>
          <p:nvPr/>
        </p:nvSpPr>
        <p:spPr bwMode="auto">
          <a:xfrm>
            <a:off x="5572125" y="1251348"/>
            <a:ext cx="302143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u="sng">
                <a:solidFill>
                  <a:srgbClr val="FF0000"/>
                </a:solidFill>
                <a:latin typeface="Arial" charset="0"/>
              </a:rPr>
              <a:t>Inhibitory Control</a:t>
            </a:r>
          </a:p>
          <a:p>
            <a:pPr eaLnBrk="1" hangingPunct="1">
              <a:spcBef>
                <a:spcPct val="0"/>
              </a:spcBef>
            </a:pPr>
            <a:r>
              <a:rPr lang="en-US" sz="1400" i="1">
                <a:solidFill>
                  <a:schemeClr val="tx1"/>
                </a:solidFill>
                <a:latin typeface="Arial" charset="0"/>
              </a:rPr>
              <a:t>Linear improvements</a:t>
            </a:r>
          </a:p>
          <a:p>
            <a:pPr eaLnBrk="1" hangingPunct="1">
              <a:spcBef>
                <a:spcPct val="0"/>
              </a:spcBef>
            </a:pPr>
            <a:r>
              <a:rPr lang="en-US" sz="1400" b="1" i="1">
                <a:solidFill>
                  <a:schemeClr val="tx1"/>
                </a:solidFill>
                <a:latin typeface="Arial" charset="0"/>
              </a:rPr>
              <a:t>Largely due to PFC development</a:t>
            </a:r>
          </a:p>
        </p:txBody>
      </p:sp>
      <p:sp>
        <p:nvSpPr>
          <p:cNvPr id="33813" name="Text Box 21"/>
          <p:cNvSpPr txBox="1">
            <a:spLocks noChangeArrowheads="1"/>
          </p:cNvSpPr>
          <p:nvPr/>
        </p:nvSpPr>
        <p:spPr bwMode="auto">
          <a:xfrm>
            <a:off x="617539" y="656035"/>
            <a:ext cx="4504117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000" u="sng">
                <a:solidFill>
                  <a:srgbClr val="009900"/>
                </a:solidFill>
                <a:latin typeface="Arial" charset="0"/>
              </a:rPr>
              <a:t>Reward Sensitivity</a:t>
            </a:r>
          </a:p>
          <a:p>
            <a:pPr eaLnBrk="1" hangingPunct="1">
              <a:spcBef>
                <a:spcPct val="0"/>
              </a:spcBef>
            </a:pPr>
            <a:r>
              <a:rPr lang="en-US" sz="1400" i="1">
                <a:solidFill>
                  <a:schemeClr val="tx1"/>
                </a:solidFill>
                <a:latin typeface="Arial" charset="0"/>
              </a:rPr>
              <a:t>Inverted U shaped trajectory</a:t>
            </a:r>
          </a:p>
          <a:p>
            <a:pPr eaLnBrk="1" hangingPunct="1">
              <a:spcBef>
                <a:spcPct val="0"/>
              </a:spcBef>
            </a:pPr>
            <a:r>
              <a:rPr lang="en-US" sz="1400" i="1">
                <a:solidFill>
                  <a:schemeClr val="tx1"/>
                </a:solidFill>
                <a:latin typeface="Arial" charset="0"/>
              </a:rPr>
              <a:t>Largely due to asynchronous PFC/NAcc development</a:t>
            </a:r>
          </a:p>
          <a:p>
            <a:pPr eaLnBrk="1" hangingPunct="1">
              <a:spcBef>
                <a:spcPct val="0"/>
              </a:spcBef>
            </a:pPr>
            <a:r>
              <a:rPr lang="en-US" sz="1400" b="1" i="1">
                <a:solidFill>
                  <a:schemeClr val="tx1"/>
                </a:solidFill>
                <a:latin typeface="Arial" charset="0"/>
              </a:rPr>
              <a:t>Ability of PFC to regulate ventral striatum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305175" y="2789635"/>
            <a:ext cx="2736850" cy="12003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Arial" charset="0"/>
              </a:rPr>
              <a:t>Behavioral Phenotype:</a:t>
            </a:r>
          </a:p>
          <a:p>
            <a:pPr algn="l" eaLnBrk="1" hangingPunct="1">
              <a:spcBef>
                <a:spcPct val="0"/>
              </a:spcBef>
              <a:buFont typeface="Wingdings" charset="0"/>
              <a:buChar char="à"/>
            </a:pPr>
            <a:r>
              <a:rPr lang="en-US" sz="1800">
                <a:solidFill>
                  <a:schemeClr val="tx1"/>
                </a:solidFill>
                <a:latin typeface="Arial" charset="0"/>
                <a:sym typeface="Wingdings" charset="0"/>
              </a:rPr>
              <a:t>Risk taking</a:t>
            </a:r>
          </a:p>
          <a:p>
            <a:pPr algn="l" eaLnBrk="1" hangingPunct="1">
              <a:spcBef>
                <a:spcPct val="0"/>
              </a:spcBef>
              <a:buFont typeface="Wingdings" charset="0"/>
              <a:buChar char="à"/>
            </a:pPr>
            <a:r>
              <a:rPr lang="en-US" sz="1800">
                <a:solidFill>
                  <a:schemeClr val="tx1"/>
                </a:solidFill>
                <a:latin typeface="Arial" charset="0"/>
                <a:sym typeface="Wingdings" charset="0"/>
              </a:rPr>
              <a:t>Novelty seeking</a:t>
            </a:r>
          </a:p>
          <a:p>
            <a:pPr algn="l" eaLnBrk="1" hangingPunct="1">
              <a:spcBef>
                <a:spcPct val="0"/>
              </a:spcBef>
              <a:buFont typeface="Wingdings" charset="0"/>
              <a:buChar char="à"/>
            </a:pPr>
            <a:r>
              <a:rPr lang="en-US" sz="1800">
                <a:solidFill>
                  <a:schemeClr val="tx1"/>
                </a:solidFill>
                <a:latin typeface="Arial" charset="0"/>
                <a:sym typeface="Wingdings" charset="0"/>
              </a:rPr>
              <a:t>Impulsive</a:t>
            </a: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546725" y="3093244"/>
            <a:ext cx="1557037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>
                <a:solidFill>
                  <a:schemeClr val="tx1"/>
                </a:solidFill>
                <a:latin typeface="Arial" charset="0"/>
                <a:sym typeface="Wingdings" charset="0"/>
              </a:rPr>
              <a:t> </a:t>
            </a:r>
            <a:r>
              <a:rPr lang="en-US">
                <a:solidFill>
                  <a:schemeClr val="tx1"/>
                </a:solidFill>
                <a:latin typeface="Arial" charset="0"/>
              </a:rPr>
              <a:t>Risk </a:t>
            </a:r>
            <a:r>
              <a:rPr lang="en-US">
                <a:solidFill>
                  <a:schemeClr val="tx1"/>
                </a:solidFill>
                <a:latin typeface="Arial" charset="0"/>
                <a:sym typeface="Wingdings" charset="0"/>
              </a:rPr>
              <a:t></a:t>
            </a:r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075488" y="3153966"/>
            <a:ext cx="1890261" cy="147732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7999">
                <a:srgbClr val="FFFFFF"/>
              </a:gs>
              <a:gs pos="100000">
                <a:srgbClr val="FF0000"/>
              </a:gs>
            </a:gsLst>
            <a:lin ang="540000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Arial" charset="0"/>
              </a:rPr>
              <a:t>Harm from: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sz="1800">
                <a:solidFill>
                  <a:schemeClr val="tx1"/>
                </a:solidFill>
                <a:latin typeface="Arial" charset="0"/>
              </a:rPr>
              <a:t> Accidents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sz="1800">
                <a:solidFill>
                  <a:schemeClr val="tx1"/>
                </a:solidFill>
                <a:latin typeface="Arial" charset="0"/>
              </a:rPr>
              <a:t> Violence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sz="1800">
                <a:solidFill>
                  <a:schemeClr val="tx1"/>
                </a:solidFill>
                <a:latin typeface="Arial" charset="0"/>
              </a:rPr>
              <a:t> STDs</a:t>
            </a:r>
          </a:p>
          <a:p>
            <a:pPr algn="l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sz="180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sz="1800" b="1">
                <a:solidFill>
                  <a:schemeClr val="tx1"/>
                </a:solidFill>
                <a:latin typeface="Arial" charset="0"/>
              </a:rPr>
              <a:t>Drugs/Alcohol</a:t>
            </a:r>
          </a:p>
        </p:txBody>
      </p:sp>
      <p:sp>
        <p:nvSpPr>
          <p:cNvPr id="25617" name="Rectangle 10"/>
          <p:cNvSpPr>
            <a:spLocks noChangeArrowheads="1"/>
          </p:cNvSpPr>
          <p:nvPr/>
        </p:nvSpPr>
        <p:spPr bwMode="auto">
          <a:xfrm>
            <a:off x="2806700" y="1066800"/>
            <a:ext cx="990600" cy="3562350"/>
          </a:xfrm>
          <a:prstGeom prst="rect">
            <a:avLst/>
          </a:prstGeom>
          <a:solidFill>
            <a:srgbClr val="969696">
              <a:alpha val="3803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en-US" sz="240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736726" y="4814183"/>
            <a:ext cx="5144377" cy="3790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94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9" grpId="0" animBg="1"/>
      <p:bldP spid="33801" grpId="0" animBg="1"/>
      <p:bldP spid="33805" grpId="0" animBg="1"/>
      <p:bldP spid="33812" grpId="0"/>
      <p:bldP spid="33813" grpId="0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6"/>
          <p:cNvSpPr txBox="1">
            <a:spLocks noChangeArrowheads="1"/>
          </p:cNvSpPr>
          <p:nvPr/>
        </p:nvSpPr>
        <p:spPr bwMode="auto">
          <a:xfrm>
            <a:off x="304800" y="658233"/>
            <a:ext cx="85471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1143000" algn="l"/>
              </a:tabLs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tabLst>
                <a:tab pos="1143000" algn="l"/>
              </a:tabLs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tabLst>
                <a:tab pos="1143000" algn="l"/>
              </a:tabLs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tabLst>
                <a:tab pos="1143000" algn="l"/>
              </a:tabLs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tabLst>
                <a:tab pos="1143000" algn="l"/>
              </a:tabLs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143000" algn="l"/>
              </a:tabLs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143000" algn="l"/>
              </a:tabLs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143000" algn="l"/>
              </a:tabLs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143000" algn="l"/>
              </a:tabLs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algn="l" eaLnBrk="1" hangingPunct="1">
              <a:spcBef>
                <a:spcPts val="500"/>
              </a:spcBef>
            </a:pPr>
            <a:r>
              <a:rPr lang="en-US" sz="2000" dirty="0">
                <a:solidFill>
                  <a:srgbClr val="000000"/>
                </a:solidFill>
                <a:latin typeface="Helvetica" charset="0"/>
                <a:cs typeface="Helvetica" charset="0"/>
              </a:rPr>
              <a:t>	</a:t>
            </a:r>
            <a:r>
              <a:rPr lang="en-US" sz="2000" i="1" dirty="0">
                <a:solidFill>
                  <a:srgbClr val="000000"/>
                </a:solidFill>
                <a:latin typeface="Helvetica" charset="0"/>
                <a:cs typeface="Helvetica" charset="0"/>
              </a:rPr>
              <a:t>Wave1		Wave2		</a:t>
            </a:r>
            <a:r>
              <a:rPr lang="en-US" sz="2000" i="1" dirty="0" smtClean="0">
                <a:solidFill>
                  <a:srgbClr val="000000"/>
                </a:solidFill>
                <a:latin typeface="Helvetica" charset="0"/>
                <a:cs typeface="Helvetica" charset="0"/>
              </a:rPr>
              <a:t>	Wave3</a:t>
            </a:r>
            <a:endParaRPr lang="en-US" sz="2000" i="1" dirty="0">
              <a:solidFill>
                <a:srgbClr val="000000"/>
              </a:solidFill>
              <a:latin typeface="Helvetica" charset="0"/>
              <a:cs typeface="Helvetica" charset="0"/>
            </a:endParaRPr>
          </a:p>
          <a:p>
            <a:pPr algn="l" eaLnBrk="1" hangingPunct="1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Helvetica" charset="0"/>
                <a:cs typeface="Helvetica" charset="0"/>
              </a:rPr>
              <a:t>N:	135			111			~105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Helvetica" charset="0"/>
                <a:cs typeface="Helvetica" charset="0"/>
              </a:rPr>
              <a:t>Age:	11.0-13.0 </a:t>
            </a:r>
            <a:r>
              <a:rPr lang="en-US" sz="1600" dirty="0" err="1">
                <a:solidFill>
                  <a:srgbClr val="000000"/>
                </a:solidFill>
                <a:latin typeface="Helvetica" charset="0"/>
                <a:cs typeface="Helvetica" charset="0"/>
              </a:rPr>
              <a:t>yo</a:t>
            </a:r>
            <a:r>
              <a:rPr lang="en-US" sz="1600" dirty="0">
                <a:solidFill>
                  <a:srgbClr val="000000"/>
                </a:solidFill>
                <a:latin typeface="Helvetica" charset="0"/>
                <a:cs typeface="Helvetica" charset="0"/>
              </a:rPr>
              <a:t>		12.5-14.5 </a:t>
            </a:r>
            <a:r>
              <a:rPr lang="en-US" sz="1600" dirty="0" err="1">
                <a:solidFill>
                  <a:srgbClr val="000000"/>
                </a:solidFill>
                <a:latin typeface="Helvetica" charset="0"/>
                <a:cs typeface="Helvetica" charset="0"/>
              </a:rPr>
              <a:t>yo</a:t>
            </a:r>
            <a:r>
              <a:rPr lang="en-US" sz="1600" dirty="0">
                <a:solidFill>
                  <a:srgbClr val="000000"/>
                </a:solidFill>
                <a:latin typeface="Helvetica" charset="0"/>
                <a:cs typeface="Helvetica" charset="0"/>
              </a:rPr>
              <a:t>		14.0-16.0 </a:t>
            </a:r>
            <a:r>
              <a:rPr lang="en-US" sz="1600" dirty="0" err="1">
                <a:solidFill>
                  <a:srgbClr val="000000"/>
                </a:solidFill>
                <a:latin typeface="Helvetica" charset="0"/>
                <a:cs typeface="Helvetica" charset="0"/>
              </a:rPr>
              <a:t>yo</a:t>
            </a:r>
            <a:endParaRPr lang="en-US" sz="1600" dirty="0">
              <a:solidFill>
                <a:srgbClr val="000000"/>
              </a:solidFill>
              <a:latin typeface="Helvetica" charset="0"/>
              <a:cs typeface="Helvetica" charset="0"/>
            </a:endParaRPr>
          </a:p>
          <a:p>
            <a:pPr algn="l" eaLnBrk="1" hangingPunct="1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Helvetica" charset="0"/>
                <a:cs typeface="Helvetica" charset="0"/>
              </a:rPr>
              <a:t>Users:	0			19			32</a:t>
            </a:r>
          </a:p>
        </p:txBody>
      </p:sp>
      <p:sp>
        <p:nvSpPr>
          <p:cNvPr id="9" name="Rectangle 3"/>
          <p:cNvSpPr txBox="1">
            <a:spLocks/>
          </p:cNvSpPr>
          <p:nvPr/>
        </p:nvSpPr>
        <p:spPr bwMode="auto">
          <a:xfrm>
            <a:off x="5127954" y="1992069"/>
            <a:ext cx="4089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28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Parent Measures (~2 </a:t>
            </a: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hrs</a:t>
            </a:r>
            <a:r>
              <a:rPr lang="en-US" sz="1800" b="1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) </a:t>
            </a:r>
          </a:p>
          <a:p>
            <a:pPr marL="228600" indent="-2286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Demographics, factors related to Social Economic Status (SES)</a:t>
            </a:r>
          </a:p>
          <a:p>
            <a:pPr marL="228600" indent="-2286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AUDIT (self report of alcohol use)</a:t>
            </a:r>
          </a:p>
          <a:p>
            <a:pPr marL="228600" indent="-2286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Family History of Drug/Alcohol Use</a:t>
            </a:r>
          </a:p>
          <a:p>
            <a:pPr marL="228600" indent="-2286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Perinatal questionnaire</a:t>
            </a:r>
          </a:p>
          <a:p>
            <a:pPr marL="228600" indent="-2286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BRIEF (parent report of child</a:t>
            </a:r>
            <a:r>
              <a:rPr lang="ja-JP" alt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 executive function and impulsivity)</a:t>
            </a:r>
          </a:p>
          <a:p>
            <a:pPr marL="228600" indent="-228600" eaLnBrk="1" hangingPunct="1">
              <a:lnSpc>
                <a:spcPct val="80000"/>
              </a:lnSpc>
              <a:defRPr/>
            </a:pPr>
            <a:r>
              <a:rPr lang="en-US" altLang="ja-JP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ADHD Rating Scale (parent rating of child)</a:t>
            </a:r>
          </a:p>
          <a:p>
            <a:pPr marL="228600" indent="-228600" eaLnBrk="1" hangingPunct="1">
              <a:lnSpc>
                <a:spcPct val="80000"/>
              </a:lnSpc>
              <a:defRPr/>
            </a:pPr>
            <a:r>
              <a:rPr lang="en-US" altLang="ja-JP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Temperament Scale (parent rating of child)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400" dirty="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8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375637" y="37668"/>
            <a:ext cx="8001000" cy="912019"/>
          </a:xfrm>
        </p:spPr>
        <p:txBody>
          <a:bodyPr/>
          <a:lstStyle/>
          <a:p>
            <a:r>
              <a:rPr lang="en-US" sz="3200" dirty="0">
                <a:latin typeface="Arial" charset="0"/>
                <a:ea typeface="ＭＳ Ｐゴシック" charset="0"/>
              </a:rPr>
              <a:t>ADS Study Design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095375" y="1862724"/>
            <a:ext cx="7480300" cy="0"/>
          </a:xfrm>
          <a:prstGeom prst="straightConnector1">
            <a:avLst/>
          </a:prstGeom>
          <a:solidFill>
            <a:schemeClr val="accent1"/>
          </a:solidFill>
          <a:ln w="152400" cap="flat" cmpd="sng" algn="ctr">
            <a:gradFill flip="none" rotWithShape="1">
              <a:gsLst>
                <a:gs pos="0">
                  <a:schemeClr val="bg1"/>
                </a:gs>
                <a:gs pos="100000">
                  <a:srgbClr val="000000"/>
                </a:gs>
                <a:gs pos="82000">
                  <a:srgbClr val="FF00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3"/>
          <p:cNvSpPr txBox="1">
            <a:spLocks/>
          </p:cNvSpPr>
          <p:nvPr/>
        </p:nvSpPr>
        <p:spPr bwMode="auto">
          <a:xfrm>
            <a:off x="287668" y="1988497"/>
            <a:ext cx="5818187" cy="2118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28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»"/>
              <a:defRPr sz="2000">
                <a:solidFill>
                  <a:schemeClr val="bg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Adolescent Measures (~6 </a:t>
            </a: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hrs</a:t>
            </a:r>
            <a:r>
              <a:rPr lang="en-US" sz="18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MRI Structural &amp; Functional (~1.5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hrs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DTI MRI (white matter integrity)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fMRI – Continuous Performance Task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fMRI – Wheel of Fortune Task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fMRI – Emotional Counting </a:t>
            </a:r>
            <a:r>
              <a:rPr lang="en-US" sz="1400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Stroop</a:t>
            </a:r>
            <a:endParaRPr lang="en-US" sz="1400" dirty="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fMRI – Resting State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High resolution structural (</a:t>
            </a:r>
            <a:r>
              <a:rPr lang="en-US" sz="1400" b="1" i="1" u="sng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cortical thickness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, volume)</a:t>
            </a:r>
          </a:p>
          <a:p>
            <a:pPr marL="292100" indent="-292100" eaLnBrk="1" hangingPunct="1">
              <a:lnSpc>
                <a:spcPct val="80000"/>
              </a:lnSpc>
              <a:buFontTx/>
              <a:buNone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Outside scanner (~4.5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hrs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Temporal Discounting, Facial Emotion recognition Task 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KBIT, Trail Making, Spatial WM, Stockings of Cambridge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DUSI (Drug Use Survey Instrument)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Diet assessment (relative DHA intake)</a:t>
            </a:r>
          </a:p>
          <a:p>
            <a:pPr marL="292100" indent="-292100" eaLnBrk="1" hangingPunct="1">
              <a:lnSpc>
                <a:spcPct val="80000"/>
              </a:lnSpc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Alcohol advertising exposure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400" dirty="0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8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0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/>
          </p:nvPr>
        </p:nvSpPr>
        <p:spPr>
          <a:xfrm>
            <a:off x="685801" y="228600"/>
            <a:ext cx="7756525" cy="79057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ADS Sample Characteristics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31746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76200" y="1184592"/>
            <a:ext cx="4692650" cy="3384480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Sample of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142 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adolescents very representative of the racial and SES makeup of the D.C. metro region</a:t>
            </a:r>
          </a:p>
          <a:p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Wave 2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116 </a:t>
            </a:r>
            <a:r>
              <a:rPr lang="en-US" sz="2400" dirty="0">
                <a:solidFill>
                  <a:srgbClr val="000000"/>
                </a:solidFill>
                <a:latin typeface="Arial" charset="0"/>
                <a:cs typeface="Arial" charset="0"/>
              </a:rPr>
              <a:t>completed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(~82</a:t>
            </a:r>
            <a:r>
              <a:rPr lang="en-US" sz="2400" dirty="0">
                <a:solidFill>
                  <a:srgbClr val="000000"/>
                </a:solidFill>
                <a:latin typeface="Arial" charset="0"/>
                <a:cs typeface="Arial" charset="0"/>
              </a:rPr>
              <a:t>%)</a:t>
            </a:r>
          </a:p>
          <a:p>
            <a:pPr marL="341313" indent="-341313"/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Wave 3 108 completed (last ones tested this past weekend!)</a:t>
            </a:r>
            <a:endParaRPr lang="en-US" sz="20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14900" y="1406129"/>
          <a:ext cx="4025900" cy="2832607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300514"/>
                <a:gridCol w="1725386"/>
              </a:tblGrid>
              <a:tr h="171414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</a:t>
                      </a:r>
                      <a:endParaRPr lang="en-US" sz="1200" b="1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135 (73F,62M)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71416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Age</a:t>
                      </a:r>
                      <a:endParaRPr lang="en-US" sz="1200" b="1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12.7(0.8)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5237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Pubertal status</a:t>
                      </a:r>
                      <a:r>
                        <a:rPr lang="en-US" sz="700" dirty="0">
                          <a:effectLst/>
                        </a:rPr>
                        <a:t> </a:t>
                      </a:r>
                      <a:r>
                        <a:rPr lang="en-US" sz="800" dirty="0">
                          <a:effectLst/>
                        </a:rPr>
                        <a:t>  </a:t>
                      </a:r>
                      <a:endParaRPr lang="en-US" sz="1200" b="1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2.2(0.70)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42847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Race and Ethnicity</a:t>
                      </a:r>
                      <a:endParaRPr lang="en-US" sz="1200" b="1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17145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African American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45 (33%)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17145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Caucasian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70 (51.9%)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17145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Hispanic/Latino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 (6.7%)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17145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Other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11 (8.1%)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Socioeconomic </a:t>
                      </a:r>
                      <a:r>
                        <a:rPr lang="en-US" sz="900" dirty="0" smtClean="0">
                          <a:effectLst/>
                        </a:rPr>
                        <a:t>Status</a:t>
                      </a: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1200" b="1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4320">
                <a:tc>
                  <a:txBody>
                    <a:bodyPr/>
                    <a:lstStyle/>
                    <a:p>
                      <a:pPr marL="285750" marR="0" indent="-1143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Parent cumulative years education, mean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16.2(2.9)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285750" marR="0" indent="-1143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Household </a:t>
                      </a:r>
                      <a:r>
                        <a:rPr lang="en-US" sz="900" dirty="0" smtClean="0">
                          <a:effectLst/>
                        </a:rPr>
                        <a:t>income</a:t>
                      </a:r>
                    </a:p>
                    <a:p>
                      <a:pPr marL="285750" marR="0" indent="-1143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  </a:t>
                      </a:r>
                      <a:r>
                        <a:rPr lang="en-US" sz="900" baseline="0" dirty="0" smtClean="0">
                          <a:effectLst/>
                        </a:rPr>
                        <a:t> </a:t>
                      </a:r>
                      <a:r>
                        <a:rPr lang="en-US" sz="900" dirty="0" smtClean="0">
                          <a:effectLst/>
                        </a:rPr>
                        <a:t>Mean</a:t>
                      </a:r>
                    </a:p>
                    <a:p>
                      <a:pPr marL="285750" marR="0" indent="-11430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aseline="0" dirty="0" smtClean="0">
                          <a:effectLst/>
                        </a:rPr>
                        <a:t>   </a:t>
                      </a:r>
                      <a:r>
                        <a:rPr lang="en-US" sz="900" dirty="0" smtClean="0">
                          <a:effectLst/>
                        </a:rPr>
                        <a:t>Median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 smtClean="0">
                        <a:effectLst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$50,000</a:t>
                      </a:r>
                      <a:r>
                        <a:rPr lang="en-US" sz="900" baseline="0" dirty="0" smtClean="0">
                          <a:effectLst/>
                        </a:rPr>
                        <a:t> -</a:t>
                      </a:r>
                      <a:r>
                        <a:rPr lang="en-US" sz="900" dirty="0" smtClean="0">
                          <a:effectLst/>
                        </a:rPr>
                        <a:t>$74,999</a:t>
                      </a: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$100,000-$149,000</a:t>
                      </a:r>
                      <a:endParaRPr lang="en-US" sz="9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IQ (KBIT</a:t>
                      </a:r>
                      <a:r>
                        <a:rPr lang="en-US" sz="900" dirty="0" smtClean="0">
                          <a:effectLst/>
                        </a:rPr>
                        <a:t>)</a:t>
                      </a:r>
                      <a:endParaRPr lang="en-US" sz="1200" b="1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108.8(15.3)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432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Alcohol Risk distribution (from </a:t>
                      </a:r>
                      <a:r>
                        <a:rPr lang="en-US" sz="900" dirty="0" smtClean="0">
                          <a:effectLst/>
                        </a:rPr>
                        <a:t>DUSI-QS)</a:t>
                      </a:r>
                      <a:endParaRPr lang="en-US" sz="1200" b="1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17145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(%)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116 (85.9%)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17145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Medium (%)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 (5.9%)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0" marR="0" indent="17145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High (%)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11 (8.1%)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4"/>
          <p:cNvSpPr>
            <a:spLocks noGrp="1"/>
          </p:cNvSpPr>
          <p:nvPr>
            <p:ph type="title"/>
          </p:nvPr>
        </p:nvSpPr>
        <p:spPr>
          <a:xfrm>
            <a:off x="685801" y="192881"/>
            <a:ext cx="7756525" cy="790575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ADS Sample by Risk</a:t>
            </a:r>
          </a:p>
        </p:txBody>
      </p:sp>
      <p:pic>
        <p:nvPicPr>
          <p:cNvPr id="33794" name="Picture 4" descr="NIH.Directors.Pie.Char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8523"/>
            <a:ext cx="3625850" cy="315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00188" y="3705225"/>
            <a:ext cx="15367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Low Risk = 86%</a:t>
            </a:r>
          </a:p>
          <a:p>
            <a:pPr>
              <a:defRPr/>
            </a:pPr>
            <a:endParaRPr lang="en-US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7313" y="1657350"/>
            <a:ext cx="16264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High Risk = 8.1%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1538" y="1943100"/>
            <a:ext cx="163656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</a:rPr>
              <a:t>Med. Risk = 5.9%</a:t>
            </a:r>
          </a:p>
        </p:txBody>
      </p:sp>
      <p:pic>
        <p:nvPicPr>
          <p:cNvPr id="33798" name="Picture 11" descr="NIH.Directors.Pie.Chart.FH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19275"/>
            <a:ext cx="3886200" cy="28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5"/>
          <p:cNvSpPr txBox="1">
            <a:spLocks/>
          </p:cNvSpPr>
          <p:nvPr/>
        </p:nvSpPr>
        <p:spPr>
          <a:xfrm>
            <a:off x="635001" y="1314450"/>
            <a:ext cx="3897313" cy="40005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  <a:defRPr/>
            </a:pPr>
            <a:r>
              <a:rPr lang="en-US" sz="1400" dirty="0" smtClean="0">
                <a:solidFill>
                  <a:srgbClr val="FFFFFF"/>
                </a:solidFill>
                <a:latin typeface="+mj-lt"/>
                <a:ea typeface="ＭＳ Ｐゴシック" charset="0"/>
              </a:rPr>
              <a:t> (*73% predictive of SUD by age 22)</a:t>
            </a:r>
            <a:endParaRPr lang="en-US" sz="1400" dirty="0">
              <a:solidFill>
                <a:srgbClr val="FFFFFF"/>
              </a:solidFill>
              <a:latin typeface="+mj-lt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5276" y="914400"/>
            <a:ext cx="2054368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u="sng" dirty="0">
                <a:latin typeface="+mj-lt"/>
              </a:rPr>
              <a:t>DUSI-QS*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0201" y="914400"/>
            <a:ext cx="3012564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u="sng" dirty="0">
                <a:latin typeface="+mj-lt"/>
              </a:rPr>
              <a:t>Family History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0864" y="2905125"/>
            <a:ext cx="176202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atin typeface="+mj-lt"/>
              </a:rPr>
              <a:t>Alcohol = 46.5%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84763" y="3562350"/>
            <a:ext cx="1649510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atin typeface="+mj-lt"/>
              </a:rPr>
              <a:t>Alcohol + Drug</a:t>
            </a:r>
          </a:p>
          <a:p>
            <a:pPr>
              <a:defRPr/>
            </a:pPr>
            <a:r>
              <a:rPr lang="en-US" sz="1600" b="1" dirty="0">
                <a:latin typeface="+mj-lt"/>
              </a:rPr>
              <a:t> = 13.4%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5550" y="3990975"/>
            <a:ext cx="838691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atin typeface="+mj-lt"/>
              </a:rPr>
              <a:t>Drug </a:t>
            </a:r>
          </a:p>
          <a:p>
            <a:pPr>
              <a:defRPr/>
            </a:pPr>
            <a:r>
              <a:rPr lang="en-US" sz="1600" b="1" dirty="0">
                <a:latin typeface="+mj-lt"/>
              </a:rPr>
              <a:t>= 9.4%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3989" y="2619375"/>
            <a:ext cx="16081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atin typeface="+mj-lt"/>
              </a:rPr>
              <a:t>No FH = 30.7% </a:t>
            </a:r>
          </a:p>
        </p:txBody>
      </p:sp>
    </p:spTree>
    <p:extLst>
      <p:ext uri="{BB962C8B-B14F-4D97-AF65-F5344CB8AC3E}">
        <p14:creationId xmlns:p14="http://schemas.microsoft.com/office/powerpoint/2010/main" val="359606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72" y="99662"/>
            <a:ext cx="8066027" cy="857250"/>
          </a:xfrm>
        </p:spPr>
        <p:txBody>
          <a:bodyPr/>
          <a:lstStyle/>
          <a:p>
            <a:r>
              <a:rPr lang="en-US" dirty="0" smtClean="0"/>
              <a:t>Basis of All MRI – Magnetic Properties of Protons</a:t>
            </a:r>
            <a:endParaRPr lang="en-US" dirty="0"/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056725" y="2027370"/>
            <a:ext cx="784622" cy="1553765"/>
            <a:chOff x="640" y="1565"/>
            <a:chExt cx="659" cy="1305"/>
          </a:xfrm>
        </p:grpSpPr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640" y="1565"/>
              <a:ext cx="637" cy="1305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817" y="1930"/>
              <a:ext cx="482" cy="531"/>
              <a:chOff x="817" y="1930"/>
              <a:chExt cx="482" cy="531"/>
            </a:xfrm>
          </p:grpSpPr>
          <p:sp>
            <p:nvSpPr>
              <p:cNvPr id="14" name="Oval 10"/>
              <p:cNvSpPr>
                <a:spLocks noChangeArrowheads="1"/>
              </p:cNvSpPr>
              <p:nvPr/>
            </p:nvSpPr>
            <p:spPr bwMode="auto">
              <a:xfrm>
                <a:off x="817" y="2061"/>
                <a:ext cx="281" cy="31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5" name="Arc 11"/>
              <p:cNvSpPr>
                <a:spLocks/>
              </p:cNvSpPr>
              <p:nvPr/>
            </p:nvSpPr>
            <p:spPr bwMode="auto">
              <a:xfrm>
                <a:off x="872" y="2087"/>
                <a:ext cx="215" cy="194"/>
              </a:xfrm>
              <a:custGeom>
                <a:avLst/>
                <a:gdLst>
                  <a:gd name="G0" fmla="+- 89 0 0"/>
                  <a:gd name="G1" fmla="+- 21600 0 0"/>
                  <a:gd name="G2" fmla="+- 21600 0 0"/>
                  <a:gd name="T0" fmla="*/ 0 w 21688"/>
                  <a:gd name="T1" fmla="*/ 1 h 21600"/>
                  <a:gd name="T2" fmla="*/ 21688 w 21688"/>
                  <a:gd name="T3" fmla="*/ 21489 h 21600"/>
                  <a:gd name="T4" fmla="*/ 89 w 2168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88" h="21600" fill="none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</a:path>
                  <a:path w="21688" h="21600" stroke="0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  <a:lnTo>
                      <a:pt x="8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6" name="Arc 12"/>
              <p:cNvSpPr>
                <a:spLocks/>
              </p:cNvSpPr>
              <p:nvPr/>
            </p:nvSpPr>
            <p:spPr bwMode="auto">
              <a:xfrm>
                <a:off x="822" y="2166"/>
                <a:ext cx="202" cy="199"/>
              </a:xfrm>
              <a:custGeom>
                <a:avLst/>
                <a:gdLst>
                  <a:gd name="G0" fmla="+- 95 0 0"/>
                  <a:gd name="G1" fmla="+- 21600 0 0"/>
                  <a:gd name="G2" fmla="+- 21600 0 0"/>
                  <a:gd name="T0" fmla="*/ 0 w 21694"/>
                  <a:gd name="T1" fmla="*/ 1 h 21600"/>
                  <a:gd name="T2" fmla="*/ 21694 w 21694"/>
                  <a:gd name="T3" fmla="*/ 21491 h 21600"/>
                  <a:gd name="T4" fmla="*/ 95 w 2169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94" h="21600" fill="none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</a:path>
                  <a:path w="21694" h="21600" stroke="0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  <a:lnTo>
                      <a:pt x="95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7" name="Arc 13"/>
              <p:cNvSpPr>
                <a:spLocks/>
              </p:cNvSpPr>
              <p:nvPr/>
            </p:nvSpPr>
            <p:spPr bwMode="auto">
              <a:xfrm>
                <a:off x="821" y="2269"/>
                <a:ext cx="115" cy="13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grpSp>
            <p:nvGrpSpPr>
              <p:cNvPr id="18" name="Group 14"/>
              <p:cNvGrpSpPr>
                <a:grpSpLocks/>
              </p:cNvGrpSpPr>
              <p:nvPr/>
            </p:nvGrpSpPr>
            <p:grpSpPr bwMode="auto">
              <a:xfrm>
                <a:off x="912" y="2188"/>
                <a:ext cx="387" cy="116"/>
                <a:chOff x="1220" y="2188"/>
                <a:chExt cx="282" cy="148"/>
              </a:xfrm>
            </p:grpSpPr>
            <p:sp>
              <p:nvSpPr>
                <p:cNvPr id="20" name="Arc 15"/>
                <p:cNvSpPr>
                  <a:spLocks/>
                </p:cNvSpPr>
                <p:nvPr/>
              </p:nvSpPr>
              <p:spPr bwMode="auto">
                <a:xfrm>
                  <a:off x="1343" y="2188"/>
                  <a:ext cx="159" cy="61"/>
                </a:xfrm>
                <a:custGeom>
                  <a:avLst/>
                  <a:gdLst>
                    <a:gd name="G0" fmla="+- 136 0 0"/>
                    <a:gd name="G1" fmla="+- 21600 0 0"/>
                    <a:gd name="G2" fmla="+- 21600 0 0"/>
                    <a:gd name="T0" fmla="*/ 0 w 21736"/>
                    <a:gd name="T1" fmla="*/ 1 h 21600"/>
                    <a:gd name="T2" fmla="*/ 21736 w 21736"/>
                    <a:gd name="T3" fmla="*/ 21600 h 21600"/>
                    <a:gd name="T4" fmla="*/ 136 w 21736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36" h="21600" fill="none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</a:path>
                    <a:path w="21736" h="21600" stroke="0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  <a:lnTo>
                        <a:pt x="136" y="2160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" name="Arc 16"/>
                <p:cNvSpPr>
                  <a:spLocks/>
                </p:cNvSpPr>
                <p:nvPr/>
              </p:nvSpPr>
              <p:spPr bwMode="auto">
                <a:xfrm>
                  <a:off x="1220" y="2249"/>
                  <a:ext cx="281" cy="87"/>
                </a:xfrm>
                <a:custGeom>
                  <a:avLst/>
                  <a:gdLst>
                    <a:gd name="G0" fmla="+- 0 0 0"/>
                    <a:gd name="G1" fmla="+- 0 0 0"/>
                    <a:gd name="G2" fmla="+- 21600 0 0"/>
                    <a:gd name="T0" fmla="*/ 21600 w 21600"/>
                    <a:gd name="T1" fmla="*/ 0 h 21600"/>
                    <a:gd name="T2" fmla="*/ 0 w 21600"/>
                    <a:gd name="T3" fmla="*/ 21600 h 21600"/>
                    <a:gd name="T4" fmla="*/ 0 w 21600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818" y="1930"/>
                <a:ext cx="308" cy="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44053" tIns="21431" rIns="44053" bIns="21431">
                <a:spAutoFit/>
              </a:bodyPr>
              <a:lstStyle/>
              <a:p>
                <a:pPr defTabSz="280988" eaLnBrk="0" hangingPunct="0"/>
                <a:r>
                  <a:rPr lang="en-US" sz="3825" dirty="0">
                    <a:latin typeface="Times New Roman" charset="0"/>
                  </a:rPr>
                  <a:t>+</a:t>
                </a:r>
              </a:p>
            </p:txBody>
          </p:sp>
        </p:grpSp>
      </p:grpSp>
      <p:grpSp>
        <p:nvGrpSpPr>
          <p:cNvPr id="28" name="Group 2"/>
          <p:cNvGrpSpPr>
            <a:grpSpLocks/>
          </p:cNvGrpSpPr>
          <p:nvPr/>
        </p:nvGrpSpPr>
        <p:grpSpPr bwMode="auto">
          <a:xfrm>
            <a:off x="2146365" y="2056539"/>
            <a:ext cx="842963" cy="1701404"/>
            <a:chOff x="4428" y="1584"/>
            <a:chExt cx="708" cy="1429"/>
          </a:xfrm>
        </p:grpSpPr>
        <p:sp>
          <p:nvSpPr>
            <p:cNvPr id="29" name="Line 3"/>
            <p:cNvSpPr>
              <a:spLocks noChangeShapeType="1"/>
            </p:cNvSpPr>
            <p:nvPr/>
          </p:nvSpPr>
          <p:spPr bwMode="auto">
            <a:xfrm flipV="1">
              <a:off x="4428" y="1584"/>
              <a:ext cx="708" cy="1429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 rot="1589111">
              <a:off x="4556" y="1824"/>
              <a:ext cx="407" cy="10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4854" y="1900"/>
              <a:ext cx="20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N</a:t>
              </a: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4505" y="2469"/>
              <a:ext cx="19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31381" y="3765320"/>
            <a:ext cx="314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 moving charge creates a current, a current creates a magnetic field (and vice versa)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2777" y="825448"/>
            <a:ext cx="5989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Protons spin and have angular momentum</a:t>
            </a:r>
          </a:p>
          <a:p>
            <a:pPr algn="ctr"/>
            <a:r>
              <a:rPr lang="en-US" sz="2400" i="1" dirty="0"/>
              <a:t>This also gives them a magnetic moment</a:t>
            </a:r>
          </a:p>
        </p:txBody>
      </p:sp>
      <p:grpSp>
        <p:nvGrpSpPr>
          <p:cNvPr id="160" name="Group 2"/>
          <p:cNvGrpSpPr>
            <a:grpSpLocks/>
          </p:cNvGrpSpPr>
          <p:nvPr/>
        </p:nvGrpSpPr>
        <p:grpSpPr bwMode="auto">
          <a:xfrm>
            <a:off x="4185710" y="2190037"/>
            <a:ext cx="1323975" cy="1962150"/>
            <a:chOff x="900" y="1165"/>
            <a:chExt cx="1112" cy="1648"/>
          </a:xfrm>
        </p:grpSpPr>
        <p:sp>
          <p:nvSpPr>
            <p:cNvPr id="161" name="Oval 3"/>
            <p:cNvSpPr>
              <a:spLocks noChangeArrowheads="1"/>
            </p:cNvSpPr>
            <p:nvPr/>
          </p:nvSpPr>
          <p:spPr bwMode="auto">
            <a:xfrm>
              <a:off x="900" y="1165"/>
              <a:ext cx="1112" cy="304"/>
            </a:xfrm>
            <a:prstGeom prst="ellips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2" name="Oval 4"/>
            <p:cNvSpPr>
              <a:spLocks noChangeArrowheads="1"/>
            </p:cNvSpPr>
            <p:nvPr/>
          </p:nvSpPr>
          <p:spPr bwMode="auto">
            <a:xfrm>
              <a:off x="1028" y="2589"/>
              <a:ext cx="856" cy="224"/>
            </a:xfrm>
            <a:prstGeom prst="ellips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3" name="Line 5"/>
            <p:cNvSpPr>
              <a:spLocks noChangeShapeType="1"/>
            </p:cNvSpPr>
            <p:nvPr/>
          </p:nvSpPr>
          <p:spPr bwMode="auto">
            <a:xfrm flipH="1" flipV="1">
              <a:off x="904" y="1301"/>
              <a:ext cx="127" cy="140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64" name="Line 6"/>
            <p:cNvSpPr>
              <a:spLocks noChangeShapeType="1"/>
            </p:cNvSpPr>
            <p:nvPr/>
          </p:nvSpPr>
          <p:spPr bwMode="auto">
            <a:xfrm flipV="1">
              <a:off x="1898" y="1301"/>
              <a:ext cx="100" cy="140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grpSp>
          <p:nvGrpSpPr>
            <p:cNvPr id="165" name="Group 7"/>
            <p:cNvGrpSpPr>
              <a:grpSpLocks/>
            </p:cNvGrpSpPr>
            <p:nvPr/>
          </p:nvGrpSpPr>
          <p:grpSpPr bwMode="auto">
            <a:xfrm>
              <a:off x="1694" y="1630"/>
              <a:ext cx="148" cy="277"/>
              <a:chOff x="1906" y="1630"/>
              <a:chExt cx="167" cy="277"/>
            </a:xfrm>
          </p:grpSpPr>
          <p:sp>
            <p:nvSpPr>
              <p:cNvPr id="221" name="Oval 8"/>
              <p:cNvSpPr>
                <a:spLocks noChangeArrowheads="1"/>
              </p:cNvSpPr>
              <p:nvPr/>
            </p:nvSpPr>
            <p:spPr bwMode="auto">
              <a:xfrm rot="21120000">
                <a:off x="1907" y="176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2" name="Line 9"/>
              <p:cNvSpPr>
                <a:spLocks noChangeShapeType="1"/>
              </p:cNvSpPr>
              <p:nvPr/>
            </p:nvSpPr>
            <p:spPr bwMode="auto">
              <a:xfrm flipV="1">
                <a:off x="1906" y="1630"/>
                <a:ext cx="167" cy="27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6" name="Group 10"/>
            <p:cNvGrpSpPr>
              <a:grpSpLocks/>
            </p:cNvGrpSpPr>
            <p:nvPr/>
          </p:nvGrpSpPr>
          <p:grpSpPr bwMode="auto">
            <a:xfrm>
              <a:off x="1030" y="1835"/>
              <a:ext cx="248" cy="147"/>
              <a:chOff x="1158" y="1835"/>
              <a:chExt cx="280" cy="147"/>
            </a:xfrm>
          </p:grpSpPr>
          <p:sp>
            <p:nvSpPr>
              <p:cNvPr id="219" name="Oval 11"/>
              <p:cNvSpPr>
                <a:spLocks noChangeArrowheads="1"/>
              </p:cNvSpPr>
              <p:nvPr/>
            </p:nvSpPr>
            <p:spPr bwMode="auto">
              <a:xfrm rot="4560000">
                <a:off x="1197" y="183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0" name="Line 12"/>
              <p:cNvSpPr>
                <a:spLocks noChangeShapeType="1"/>
              </p:cNvSpPr>
              <p:nvPr/>
            </p:nvSpPr>
            <p:spPr bwMode="auto">
              <a:xfrm>
                <a:off x="1158" y="1844"/>
                <a:ext cx="280" cy="13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7" name="Group 13"/>
            <p:cNvGrpSpPr>
              <a:grpSpLocks/>
            </p:cNvGrpSpPr>
            <p:nvPr/>
          </p:nvGrpSpPr>
          <p:grpSpPr bwMode="auto">
            <a:xfrm>
              <a:off x="1309" y="1914"/>
              <a:ext cx="287" cy="99"/>
              <a:chOff x="1472" y="1914"/>
              <a:chExt cx="324" cy="99"/>
            </a:xfrm>
          </p:grpSpPr>
          <p:sp>
            <p:nvSpPr>
              <p:cNvPr id="217" name="Oval 14"/>
              <p:cNvSpPr>
                <a:spLocks noChangeArrowheads="1"/>
              </p:cNvSpPr>
              <p:nvPr/>
            </p:nvSpPr>
            <p:spPr bwMode="auto">
              <a:xfrm rot="14460000">
                <a:off x="1644" y="1917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8" name="Line 15"/>
              <p:cNvSpPr>
                <a:spLocks noChangeShapeType="1"/>
              </p:cNvSpPr>
              <p:nvPr/>
            </p:nvSpPr>
            <p:spPr bwMode="auto">
              <a:xfrm flipH="1" flipV="1">
                <a:off x="1472" y="1914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8" name="Group 16"/>
            <p:cNvGrpSpPr>
              <a:grpSpLocks/>
            </p:cNvGrpSpPr>
            <p:nvPr/>
          </p:nvGrpSpPr>
          <p:grpSpPr bwMode="auto">
            <a:xfrm>
              <a:off x="1246" y="2039"/>
              <a:ext cx="94" cy="306"/>
              <a:chOff x="1401" y="2039"/>
              <a:chExt cx="106" cy="306"/>
            </a:xfrm>
          </p:grpSpPr>
          <p:sp>
            <p:nvSpPr>
              <p:cNvPr id="215" name="Oval 17"/>
              <p:cNvSpPr>
                <a:spLocks noChangeArrowheads="1"/>
              </p:cNvSpPr>
              <p:nvPr/>
            </p:nvSpPr>
            <p:spPr bwMode="auto">
              <a:xfrm rot="9180000">
                <a:off x="1411" y="2086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6" name="Line 18"/>
              <p:cNvSpPr>
                <a:spLocks noChangeShapeType="1"/>
              </p:cNvSpPr>
              <p:nvPr/>
            </p:nvSpPr>
            <p:spPr bwMode="auto">
              <a:xfrm flipH="1">
                <a:off x="1401" y="2039"/>
                <a:ext cx="82" cy="30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69" name="Group 19"/>
            <p:cNvGrpSpPr>
              <a:grpSpLocks/>
            </p:cNvGrpSpPr>
            <p:nvPr/>
          </p:nvGrpSpPr>
          <p:grpSpPr bwMode="auto">
            <a:xfrm>
              <a:off x="1414" y="2371"/>
              <a:ext cx="86" cy="316"/>
              <a:chOff x="1591" y="2371"/>
              <a:chExt cx="96" cy="316"/>
            </a:xfrm>
          </p:grpSpPr>
          <p:sp>
            <p:nvSpPr>
              <p:cNvPr id="213" name="Oval 20"/>
              <p:cNvSpPr>
                <a:spLocks noChangeArrowheads="1"/>
              </p:cNvSpPr>
              <p:nvPr/>
            </p:nvSpPr>
            <p:spPr bwMode="auto">
              <a:xfrm rot="8580000">
                <a:off x="1591" y="2420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4" name="Line 21"/>
              <p:cNvSpPr>
                <a:spLocks noChangeShapeType="1"/>
              </p:cNvSpPr>
              <p:nvPr/>
            </p:nvSpPr>
            <p:spPr bwMode="auto">
              <a:xfrm flipH="1">
                <a:off x="1619" y="2371"/>
                <a:ext cx="26" cy="3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0" name="Group 22"/>
            <p:cNvGrpSpPr>
              <a:grpSpLocks/>
            </p:cNvGrpSpPr>
            <p:nvPr/>
          </p:nvGrpSpPr>
          <p:grpSpPr bwMode="auto">
            <a:xfrm>
              <a:off x="1457" y="2050"/>
              <a:ext cx="108" cy="311"/>
              <a:chOff x="1639" y="2050"/>
              <a:chExt cx="122" cy="311"/>
            </a:xfrm>
          </p:grpSpPr>
          <p:sp>
            <p:nvSpPr>
              <p:cNvPr id="211" name="Oval 23"/>
              <p:cNvSpPr>
                <a:spLocks noChangeArrowheads="1"/>
              </p:cNvSpPr>
              <p:nvPr/>
            </p:nvSpPr>
            <p:spPr bwMode="auto">
              <a:xfrm rot="17940000">
                <a:off x="1665" y="221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2" name="Line 24"/>
              <p:cNvSpPr>
                <a:spLocks noChangeShapeType="1"/>
              </p:cNvSpPr>
              <p:nvPr/>
            </p:nvSpPr>
            <p:spPr bwMode="auto">
              <a:xfrm flipH="1" flipV="1">
                <a:off x="1639" y="2050"/>
                <a:ext cx="113" cy="31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1" name="Group 25"/>
            <p:cNvGrpSpPr>
              <a:grpSpLocks/>
            </p:cNvGrpSpPr>
            <p:nvPr/>
          </p:nvGrpSpPr>
          <p:grpSpPr bwMode="auto">
            <a:xfrm>
              <a:off x="1130" y="2266"/>
              <a:ext cx="101" cy="316"/>
              <a:chOff x="1271" y="2266"/>
              <a:chExt cx="114" cy="316"/>
            </a:xfrm>
          </p:grpSpPr>
          <p:sp>
            <p:nvSpPr>
              <p:cNvPr id="209" name="Oval 26"/>
              <p:cNvSpPr>
                <a:spLocks noChangeArrowheads="1"/>
              </p:cNvSpPr>
              <p:nvPr/>
            </p:nvSpPr>
            <p:spPr bwMode="auto">
              <a:xfrm rot="18060000">
                <a:off x="1289" y="243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10" name="Line 27"/>
              <p:cNvSpPr>
                <a:spLocks noChangeShapeType="1"/>
              </p:cNvSpPr>
              <p:nvPr/>
            </p:nvSpPr>
            <p:spPr bwMode="auto">
              <a:xfrm flipH="1" flipV="1">
                <a:off x="1271" y="2266"/>
                <a:ext cx="100" cy="3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2" name="Group 28"/>
            <p:cNvGrpSpPr>
              <a:grpSpLocks/>
            </p:cNvGrpSpPr>
            <p:nvPr/>
          </p:nvGrpSpPr>
          <p:grpSpPr bwMode="auto">
            <a:xfrm>
              <a:off x="1522" y="2462"/>
              <a:ext cx="280" cy="96"/>
              <a:chOff x="1712" y="2462"/>
              <a:chExt cx="316" cy="96"/>
            </a:xfrm>
          </p:grpSpPr>
          <p:sp>
            <p:nvSpPr>
              <p:cNvPr id="207" name="Oval 29"/>
              <p:cNvSpPr>
                <a:spLocks noChangeArrowheads="1"/>
              </p:cNvSpPr>
              <p:nvPr/>
            </p:nvSpPr>
            <p:spPr bwMode="auto">
              <a:xfrm rot="3120000">
                <a:off x="1761" y="2462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8" name="Line 30"/>
              <p:cNvSpPr>
                <a:spLocks noChangeShapeType="1"/>
              </p:cNvSpPr>
              <p:nvPr/>
            </p:nvSpPr>
            <p:spPr bwMode="auto">
              <a:xfrm>
                <a:off x="1712" y="2514"/>
                <a:ext cx="316" cy="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3" name="Group 31"/>
            <p:cNvGrpSpPr>
              <a:grpSpLocks/>
            </p:cNvGrpSpPr>
            <p:nvPr/>
          </p:nvGrpSpPr>
          <p:grpSpPr bwMode="auto">
            <a:xfrm>
              <a:off x="1632" y="1925"/>
              <a:ext cx="248" cy="153"/>
              <a:chOff x="1836" y="1925"/>
              <a:chExt cx="279" cy="153"/>
            </a:xfrm>
          </p:grpSpPr>
          <p:sp>
            <p:nvSpPr>
              <p:cNvPr id="205" name="Oval 32"/>
              <p:cNvSpPr>
                <a:spLocks noChangeArrowheads="1"/>
              </p:cNvSpPr>
              <p:nvPr/>
            </p:nvSpPr>
            <p:spPr bwMode="auto">
              <a:xfrm rot="1260000">
                <a:off x="1873" y="197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6" name="Line 33"/>
              <p:cNvSpPr>
                <a:spLocks noChangeShapeType="1"/>
              </p:cNvSpPr>
              <p:nvPr/>
            </p:nvSpPr>
            <p:spPr bwMode="auto">
              <a:xfrm flipV="1">
                <a:off x="1836" y="1925"/>
                <a:ext cx="279" cy="153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4" name="Group 34"/>
            <p:cNvGrpSpPr>
              <a:grpSpLocks/>
            </p:cNvGrpSpPr>
            <p:nvPr/>
          </p:nvGrpSpPr>
          <p:grpSpPr bwMode="auto">
            <a:xfrm>
              <a:off x="1363" y="1748"/>
              <a:ext cx="280" cy="110"/>
              <a:chOff x="1533" y="1748"/>
              <a:chExt cx="316" cy="110"/>
            </a:xfrm>
          </p:grpSpPr>
          <p:sp>
            <p:nvSpPr>
              <p:cNvPr id="203" name="Oval 35"/>
              <p:cNvSpPr>
                <a:spLocks noChangeArrowheads="1"/>
              </p:cNvSpPr>
              <p:nvPr/>
            </p:nvSpPr>
            <p:spPr bwMode="auto">
              <a:xfrm rot="12600000">
                <a:off x="1702" y="1748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4" name="Line 36"/>
              <p:cNvSpPr>
                <a:spLocks noChangeShapeType="1"/>
              </p:cNvSpPr>
              <p:nvPr/>
            </p:nvSpPr>
            <p:spPr bwMode="auto">
              <a:xfrm flipH="1">
                <a:off x="1533" y="1768"/>
                <a:ext cx="316" cy="9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5" name="Group 37"/>
            <p:cNvGrpSpPr>
              <a:grpSpLocks/>
            </p:cNvGrpSpPr>
            <p:nvPr/>
          </p:nvGrpSpPr>
          <p:grpSpPr bwMode="auto">
            <a:xfrm>
              <a:off x="1575" y="2194"/>
              <a:ext cx="288" cy="99"/>
              <a:chOff x="1772" y="2194"/>
              <a:chExt cx="324" cy="99"/>
            </a:xfrm>
          </p:grpSpPr>
          <p:sp>
            <p:nvSpPr>
              <p:cNvPr id="201" name="Oval 38"/>
              <p:cNvSpPr>
                <a:spLocks noChangeArrowheads="1"/>
              </p:cNvSpPr>
              <p:nvPr/>
            </p:nvSpPr>
            <p:spPr bwMode="auto">
              <a:xfrm rot="14460000">
                <a:off x="1944" y="2197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2" name="Line 39"/>
              <p:cNvSpPr>
                <a:spLocks noChangeShapeType="1"/>
              </p:cNvSpPr>
              <p:nvPr/>
            </p:nvSpPr>
            <p:spPr bwMode="auto">
              <a:xfrm flipH="1" flipV="1">
                <a:off x="1772" y="2194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6" name="Group 40"/>
            <p:cNvGrpSpPr>
              <a:grpSpLocks/>
            </p:cNvGrpSpPr>
            <p:nvPr/>
          </p:nvGrpSpPr>
          <p:grpSpPr bwMode="auto">
            <a:xfrm>
              <a:off x="1286" y="2252"/>
              <a:ext cx="160" cy="267"/>
              <a:chOff x="1447" y="2252"/>
              <a:chExt cx="180" cy="267"/>
            </a:xfrm>
          </p:grpSpPr>
          <p:sp>
            <p:nvSpPr>
              <p:cNvPr id="199" name="Oval 41"/>
              <p:cNvSpPr>
                <a:spLocks noChangeArrowheads="1"/>
              </p:cNvSpPr>
              <p:nvPr/>
            </p:nvSpPr>
            <p:spPr bwMode="auto">
              <a:xfrm rot="21300000">
                <a:off x="1451" y="2385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00" name="Line 42"/>
              <p:cNvSpPr>
                <a:spLocks noChangeShapeType="1"/>
              </p:cNvSpPr>
              <p:nvPr/>
            </p:nvSpPr>
            <p:spPr bwMode="auto">
              <a:xfrm flipV="1">
                <a:off x="1447" y="2252"/>
                <a:ext cx="180" cy="26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7" name="Group 43"/>
            <p:cNvGrpSpPr>
              <a:grpSpLocks/>
            </p:cNvGrpSpPr>
            <p:nvPr/>
          </p:nvGrpSpPr>
          <p:grpSpPr bwMode="auto">
            <a:xfrm>
              <a:off x="1596" y="2386"/>
              <a:ext cx="288" cy="99"/>
              <a:chOff x="1796" y="2386"/>
              <a:chExt cx="324" cy="99"/>
            </a:xfrm>
          </p:grpSpPr>
          <p:sp>
            <p:nvSpPr>
              <p:cNvPr id="197" name="Oval 44"/>
              <p:cNvSpPr>
                <a:spLocks noChangeArrowheads="1"/>
              </p:cNvSpPr>
              <p:nvPr/>
            </p:nvSpPr>
            <p:spPr bwMode="auto">
              <a:xfrm rot="14460000">
                <a:off x="1968" y="238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8" name="Line 45"/>
              <p:cNvSpPr>
                <a:spLocks noChangeShapeType="1"/>
              </p:cNvSpPr>
              <p:nvPr/>
            </p:nvSpPr>
            <p:spPr bwMode="auto">
              <a:xfrm flipH="1" flipV="1">
                <a:off x="1796" y="2386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8" name="Group 46"/>
            <p:cNvGrpSpPr>
              <a:grpSpLocks/>
            </p:cNvGrpSpPr>
            <p:nvPr/>
          </p:nvGrpSpPr>
          <p:grpSpPr bwMode="auto">
            <a:xfrm>
              <a:off x="1102" y="2639"/>
              <a:ext cx="290" cy="96"/>
              <a:chOff x="1239" y="2639"/>
              <a:chExt cx="327" cy="96"/>
            </a:xfrm>
          </p:grpSpPr>
          <p:sp>
            <p:nvSpPr>
              <p:cNvPr id="195" name="Oval 47"/>
              <p:cNvSpPr>
                <a:spLocks noChangeArrowheads="1"/>
              </p:cNvSpPr>
              <p:nvPr/>
            </p:nvSpPr>
            <p:spPr bwMode="auto">
              <a:xfrm rot="14280000">
                <a:off x="1414" y="2639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6" name="Line 48"/>
              <p:cNvSpPr>
                <a:spLocks noChangeShapeType="1"/>
              </p:cNvSpPr>
              <p:nvPr/>
            </p:nvSpPr>
            <p:spPr bwMode="auto">
              <a:xfrm flipH="1" flipV="1">
                <a:off x="1239" y="2648"/>
                <a:ext cx="327" cy="5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79" name="Group 49"/>
            <p:cNvGrpSpPr>
              <a:grpSpLocks/>
            </p:cNvGrpSpPr>
            <p:nvPr/>
          </p:nvGrpSpPr>
          <p:grpSpPr bwMode="auto">
            <a:xfrm>
              <a:off x="1490" y="2642"/>
              <a:ext cx="280" cy="96"/>
              <a:chOff x="1676" y="2642"/>
              <a:chExt cx="316" cy="96"/>
            </a:xfrm>
          </p:grpSpPr>
          <p:sp>
            <p:nvSpPr>
              <p:cNvPr id="193" name="Oval 50"/>
              <p:cNvSpPr>
                <a:spLocks noChangeArrowheads="1"/>
              </p:cNvSpPr>
              <p:nvPr/>
            </p:nvSpPr>
            <p:spPr bwMode="auto">
              <a:xfrm rot="3120000">
                <a:off x="1725" y="2642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4" name="Line 51"/>
              <p:cNvSpPr>
                <a:spLocks noChangeShapeType="1"/>
              </p:cNvSpPr>
              <p:nvPr/>
            </p:nvSpPr>
            <p:spPr bwMode="auto">
              <a:xfrm>
                <a:off x="1676" y="2694"/>
                <a:ext cx="316" cy="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0" name="Group 52"/>
            <p:cNvGrpSpPr>
              <a:grpSpLocks/>
            </p:cNvGrpSpPr>
            <p:nvPr/>
          </p:nvGrpSpPr>
          <p:grpSpPr bwMode="auto">
            <a:xfrm>
              <a:off x="1262" y="1610"/>
              <a:ext cx="288" cy="99"/>
              <a:chOff x="1420" y="1610"/>
              <a:chExt cx="324" cy="99"/>
            </a:xfrm>
          </p:grpSpPr>
          <p:sp>
            <p:nvSpPr>
              <p:cNvPr id="191" name="Oval 53"/>
              <p:cNvSpPr>
                <a:spLocks noChangeArrowheads="1"/>
              </p:cNvSpPr>
              <p:nvPr/>
            </p:nvSpPr>
            <p:spPr bwMode="auto">
              <a:xfrm rot="14460000">
                <a:off x="1592" y="1613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2" name="Line 54"/>
              <p:cNvSpPr>
                <a:spLocks noChangeShapeType="1"/>
              </p:cNvSpPr>
              <p:nvPr/>
            </p:nvSpPr>
            <p:spPr bwMode="auto">
              <a:xfrm flipH="1" flipV="1">
                <a:off x="1420" y="1610"/>
                <a:ext cx="324" cy="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1" name="Group 55"/>
            <p:cNvGrpSpPr>
              <a:grpSpLocks/>
            </p:cNvGrpSpPr>
            <p:nvPr/>
          </p:nvGrpSpPr>
          <p:grpSpPr bwMode="auto">
            <a:xfrm>
              <a:off x="1176" y="1602"/>
              <a:ext cx="109" cy="311"/>
              <a:chOff x="1323" y="1602"/>
              <a:chExt cx="122" cy="311"/>
            </a:xfrm>
          </p:grpSpPr>
          <p:sp>
            <p:nvSpPr>
              <p:cNvPr id="189" name="Oval 56"/>
              <p:cNvSpPr>
                <a:spLocks noChangeArrowheads="1"/>
              </p:cNvSpPr>
              <p:nvPr/>
            </p:nvSpPr>
            <p:spPr bwMode="auto">
              <a:xfrm rot="17940000">
                <a:off x="1349" y="1767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90" name="Line 57"/>
              <p:cNvSpPr>
                <a:spLocks noChangeShapeType="1"/>
              </p:cNvSpPr>
              <p:nvPr/>
            </p:nvSpPr>
            <p:spPr bwMode="auto">
              <a:xfrm flipH="1" flipV="1">
                <a:off x="1323" y="1602"/>
                <a:ext cx="113" cy="31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2" name="Group 58"/>
            <p:cNvGrpSpPr>
              <a:grpSpLocks/>
            </p:cNvGrpSpPr>
            <p:nvPr/>
          </p:nvGrpSpPr>
          <p:grpSpPr bwMode="auto">
            <a:xfrm>
              <a:off x="1059" y="1982"/>
              <a:ext cx="101" cy="316"/>
              <a:chOff x="1191" y="1982"/>
              <a:chExt cx="114" cy="316"/>
            </a:xfrm>
          </p:grpSpPr>
          <p:sp>
            <p:nvSpPr>
              <p:cNvPr id="187" name="Oval 59"/>
              <p:cNvSpPr>
                <a:spLocks noChangeArrowheads="1"/>
              </p:cNvSpPr>
              <p:nvPr/>
            </p:nvSpPr>
            <p:spPr bwMode="auto">
              <a:xfrm rot="18060000">
                <a:off x="1209" y="2151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88" name="Line 60"/>
              <p:cNvSpPr>
                <a:spLocks noChangeShapeType="1"/>
              </p:cNvSpPr>
              <p:nvPr/>
            </p:nvSpPr>
            <p:spPr bwMode="auto">
              <a:xfrm flipH="1" flipV="1">
                <a:off x="1191" y="1982"/>
                <a:ext cx="100" cy="3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grpSp>
          <p:nvGrpSpPr>
            <p:cNvPr id="183" name="Group 61"/>
            <p:cNvGrpSpPr>
              <a:grpSpLocks/>
            </p:cNvGrpSpPr>
            <p:nvPr/>
          </p:nvGrpSpPr>
          <p:grpSpPr bwMode="auto">
            <a:xfrm>
              <a:off x="1419" y="2358"/>
              <a:ext cx="280" cy="96"/>
              <a:chOff x="1596" y="2358"/>
              <a:chExt cx="316" cy="96"/>
            </a:xfrm>
          </p:grpSpPr>
          <p:sp>
            <p:nvSpPr>
              <p:cNvPr id="185" name="Oval 62"/>
              <p:cNvSpPr>
                <a:spLocks noChangeArrowheads="1"/>
              </p:cNvSpPr>
              <p:nvPr/>
            </p:nvSpPr>
            <p:spPr bwMode="auto">
              <a:xfrm rot="3120000">
                <a:off x="1645" y="2358"/>
                <a:ext cx="96" cy="96"/>
              </a:xfrm>
              <a:prstGeom prst="ellipse">
                <a:avLst/>
              </a:prstGeom>
              <a:solidFill>
                <a:srgbClr val="3365F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86" name="Line 63"/>
              <p:cNvSpPr>
                <a:spLocks noChangeShapeType="1"/>
              </p:cNvSpPr>
              <p:nvPr/>
            </p:nvSpPr>
            <p:spPr bwMode="auto">
              <a:xfrm>
                <a:off x="1596" y="2410"/>
                <a:ext cx="316" cy="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184" name="Oval 64"/>
            <p:cNvSpPr>
              <a:spLocks noChangeArrowheads="1"/>
            </p:cNvSpPr>
            <p:nvPr/>
          </p:nvSpPr>
          <p:spPr bwMode="auto">
            <a:xfrm>
              <a:off x="939" y="1545"/>
              <a:ext cx="1034" cy="26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299" name="TextBox 298"/>
          <p:cNvSpPr txBox="1"/>
          <p:nvPr/>
        </p:nvSpPr>
        <p:spPr>
          <a:xfrm>
            <a:off x="5743110" y="2125919"/>
            <a:ext cx="3540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 of brain as bulk matter with anisotropic distribution of magnetic moments (from H</a:t>
            </a:r>
            <a:r>
              <a:rPr lang="en-US" sz="2400" baseline="-25000" dirty="0"/>
              <a:t>2</a:t>
            </a:r>
            <a:r>
              <a:rPr lang="en-US" sz="2400" dirty="0"/>
              <a:t>0 atoms)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544394" y="1749012"/>
            <a:ext cx="3086100" cy="31272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726176" y="1910077"/>
            <a:ext cx="0" cy="2344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69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00200"/>
            <a:ext cx="91440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8101" y="223838"/>
            <a:ext cx="9051925" cy="760810"/>
          </a:xfrm>
        </p:spPr>
        <p:txBody>
          <a:bodyPr/>
          <a:lstStyle/>
          <a:p>
            <a:r>
              <a:rPr lang="en-US" sz="4400" dirty="0">
                <a:latin typeface="Arial" charset="0"/>
                <a:ea typeface="ＭＳ Ｐゴシック" charset="0"/>
              </a:rPr>
              <a:t>Frequency of Use by Substance</a:t>
            </a:r>
          </a:p>
        </p:txBody>
      </p:sp>
      <p:sp>
        <p:nvSpPr>
          <p:cNvPr id="34819" name="TextBox 12"/>
          <p:cNvSpPr txBox="1">
            <a:spLocks noChangeArrowheads="1"/>
          </p:cNvSpPr>
          <p:nvPr/>
        </p:nvSpPr>
        <p:spPr bwMode="auto">
          <a:xfrm>
            <a:off x="6858000" y="4866085"/>
            <a:ext cx="28321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r>
              <a:rPr lang="en-US" sz="1800"/>
              <a:t>* Based on DUSI</a:t>
            </a:r>
          </a:p>
        </p:txBody>
      </p:sp>
      <p:pic>
        <p:nvPicPr>
          <p:cNvPr id="34820" name="Picture 3" descr="W3_stacked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9"/>
          <a:stretch>
            <a:fillRect/>
          </a:stretch>
        </p:blipFill>
        <p:spPr bwMode="auto">
          <a:xfrm>
            <a:off x="4648200" y="2227660"/>
            <a:ext cx="4419600" cy="193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 descr="W2_stackedb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399"/>
          <a:stretch>
            <a:fillRect/>
          </a:stretch>
        </p:blipFill>
        <p:spPr bwMode="auto">
          <a:xfrm>
            <a:off x="0" y="2171700"/>
            <a:ext cx="466883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4"/>
          <p:cNvSpPr txBox="1">
            <a:spLocks noChangeArrowheads="1"/>
          </p:cNvSpPr>
          <p:nvPr/>
        </p:nvSpPr>
        <p:spPr bwMode="auto">
          <a:xfrm>
            <a:off x="1231900" y="4067175"/>
            <a:ext cx="6934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1"/>
                </a:solidFill>
                <a:latin typeface="Arial" charset="0"/>
                <a:cs typeface="Arial" charset="0"/>
              </a:rPr>
              <a:t>Wave 2					Wave 3</a:t>
            </a:r>
          </a:p>
        </p:txBody>
      </p:sp>
      <p:pic>
        <p:nvPicPr>
          <p:cNvPr id="34823" name="Picture 9" descr="W2_stackedb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7" t="13669" r="6937" b="70743"/>
          <a:stretch>
            <a:fillRect/>
          </a:stretch>
        </p:blipFill>
        <p:spPr bwMode="auto">
          <a:xfrm>
            <a:off x="1841500" y="1657350"/>
            <a:ext cx="58166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535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57166" y="1944848"/>
            <a:ext cx="3900488" cy="20440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724400" y="1946087"/>
            <a:ext cx="3900488" cy="20440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865" name="Group 35"/>
          <p:cNvGrpSpPr>
            <a:grpSpLocks/>
          </p:cNvGrpSpPr>
          <p:nvPr/>
        </p:nvGrpSpPr>
        <p:grpSpPr bwMode="auto">
          <a:xfrm>
            <a:off x="4727575" y="2048480"/>
            <a:ext cx="3900488" cy="1939232"/>
            <a:chOff x="4502946" y="2168641"/>
            <a:chExt cx="3900427" cy="2585156"/>
          </a:xfrm>
        </p:grpSpPr>
        <p:sp>
          <p:nvSpPr>
            <p:cNvPr id="23" name="Rectangle 22"/>
            <p:cNvSpPr/>
            <p:nvPr/>
          </p:nvSpPr>
          <p:spPr bwMode="auto">
            <a:xfrm>
              <a:off x="7314365" y="4332394"/>
              <a:ext cx="820724" cy="410292"/>
            </a:xfrm>
            <a:prstGeom prst="rect">
              <a:avLst/>
            </a:prstGeom>
            <a:solidFill>
              <a:srgbClr val="F912F9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+mn-lt"/>
                  <a:cs typeface="Arial" charset="0"/>
                </a:rPr>
                <a:t>$7.00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729955" y="4343505"/>
              <a:ext cx="820724" cy="410292"/>
            </a:xfrm>
            <a:prstGeom prst="rect">
              <a:avLst/>
            </a:prstGeom>
            <a:solidFill>
              <a:srgbClr val="111AF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+mn-lt"/>
                  <a:cs typeface="Arial" charset="0"/>
                </a:rPr>
                <a:t>$3.00</a:t>
              </a:r>
            </a:p>
          </p:txBody>
        </p:sp>
        <p:pic>
          <p:nvPicPr>
            <p:cNvPr id="36882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3" r="4793" b="25706"/>
            <a:stretch>
              <a:fillRect/>
            </a:stretch>
          </p:blipFill>
          <p:spPr bwMode="auto">
            <a:xfrm>
              <a:off x="4502946" y="2168641"/>
              <a:ext cx="3900427" cy="21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866" name="Group 1"/>
          <p:cNvGrpSpPr>
            <a:grpSpLocks/>
          </p:cNvGrpSpPr>
          <p:nvPr/>
        </p:nvGrpSpPr>
        <p:grpSpPr bwMode="auto">
          <a:xfrm>
            <a:off x="4724400" y="2046099"/>
            <a:ext cx="3900488" cy="1939231"/>
            <a:chOff x="4724400" y="2260600"/>
            <a:chExt cx="3900488" cy="2585640"/>
          </a:xfrm>
        </p:grpSpPr>
        <p:pic>
          <p:nvPicPr>
            <p:cNvPr id="36877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3" r="4793" b="25706"/>
            <a:stretch>
              <a:fillRect/>
            </a:stretch>
          </p:blipFill>
          <p:spPr bwMode="auto">
            <a:xfrm>
              <a:off x="4724400" y="2260600"/>
              <a:ext cx="3900488" cy="2160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Rectangle 42"/>
            <p:cNvSpPr/>
            <p:nvPr/>
          </p:nvSpPr>
          <p:spPr bwMode="auto">
            <a:xfrm>
              <a:off x="7467600" y="4432697"/>
              <a:ext cx="889000" cy="410369"/>
            </a:xfrm>
            <a:prstGeom prst="rect">
              <a:avLst/>
            </a:prstGeom>
            <a:solidFill>
              <a:srgbClr val="F912F9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+mn-lt"/>
                  <a:cs typeface="Arial" charset="0"/>
                </a:rPr>
                <a:t>$21.00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932457" y="4435871"/>
              <a:ext cx="820737" cy="410369"/>
            </a:xfrm>
            <a:prstGeom prst="rect">
              <a:avLst/>
            </a:prstGeom>
            <a:solidFill>
              <a:srgbClr val="111AF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>
              <a:spAutoFit/>
            </a:bodyPr>
            <a:lstStyle/>
            <a:p>
              <a:pPr>
                <a:defRPr/>
              </a:pPr>
              <a:r>
                <a:rPr lang="en-US" dirty="0" smtClean="0">
                  <a:solidFill>
                    <a:srgbClr val="FFFFFF"/>
                  </a:solidFill>
                  <a:latin typeface="+mn-lt"/>
                  <a:cs typeface="Arial" charset="0"/>
                </a:rPr>
                <a:t>   $</a:t>
              </a:r>
              <a:r>
                <a:rPr lang="en-US" dirty="0">
                  <a:solidFill>
                    <a:srgbClr val="FFFFFF"/>
                  </a:solidFill>
                  <a:latin typeface="+mn-lt"/>
                  <a:cs typeface="Arial" charset="0"/>
                </a:rPr>
                <a:t>9.00</a:t>
              </a:r>
            </a:p>
          </p:txBody>
        </p:sp>
      </p:grpSp>
      <p:grpSp>
        <p:nvGrpSpPr>
          <p:cNvPr id="36867" name="Group 34"/>
          <p:cNvGrpSpPr>
            <a:grpSpLocks/>
          </p:cNvGrpSpPr>
          <p:nvPr/>
        </p:nvGrpSpPr>
        <p:grpSpPr bwMode="auto">
          <a:xfrm>
            <a:off x="809625" y="3679935"/>
            <a:ext cx="3332164" cy="310158"/>
            <a:chOff x="585565" y="4343525"/>
            <a:chExt cx="3331432" cy="413388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85565" y="4346698"/>
              <a:ext cx="884044" cy="410215"/>
            </a:xfrm>
            <a:prstGeom prst="rect">
              <a:avLst/>
            </a:prstGeom>
            <a:solidFill>
              <a:srgbClr val="F912F9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+mn-lt"/>
                  <a:cs typeface="Arial" charset="0"/>
                </a:rPr>
                <a:t>$9.00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96439" y="4343525"/>
              <a:ext cx="820558" cy="410215"/>
            </a:xfrm>
            <a:prstGeom prst="rect">
              <a:avLst/>
            </a:prstGeom>
            <a:solidFill>
              <a:srgbClr val="111AF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+mn-lt"/>
                  <a:cs typeface="Arial" charset="0"/>
                </a:rPr>
                <a:t>$1.00</a:t>
              </a:r>
            </a:p>
          </p:txBody>
        </p:sp>
      </p:grpSp>
      <p:grpSp>
        <p:nvGrpSpPr>
          <p:cNvPr id="36868" name="Group 36"/>
          <p:cNvGrpSpPr>
            <a:grpSpLocks/>
          </p:cNvGrpSpPr>
          <p:nvPr/>
        </p:nvGrpSpPr>
        <p:grpSpPr bwMode="auto">
          <a:xfrm>
            <a:off x="544513" y="1948469"/>
            <a:ext cx="3815414" cy="2039243"/>
            <a:chOff x="323686" y="2038947"/>
            <a:chExt cx="3814576" cy="2717685"/>
          </a:xfrm>
        </p:grpSpPr>
        <p:pic>
          <p:nvPicPr>
            <p:cNvPr id="36871" name="Picture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20" r="7276" b="26527"/>
            <a:stretch/>
          </p:blipFill>
          <p:spPr bwMode="auto">
            <a:xfrm>
              <a:off x="323686" y="2038947"/>
              <a:ext cx="3814576" cy="226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38"/>
            <p:cNvSpPr/>
            <p:nvPr/>
          </p:nvSpPr>
          <p:spPr bwMode="auto">
            <a:xfrm>
              <a:off x="585565" y="4346460"/>
              <a:ext cx="877695" cy="410172"/>
            </a:xfrm>
            <a:prstGeom prst="rect">
              <a:avLst/>
            </a:prstGeom>
            <a:solidFill>
              <a:srgbClr val="F912F9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+mn-lt"/>
                  <a:cs typeface="Arial" charset="0"/>
                </a:rPr>
                <a:t>$18.00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096439" y="4343287"/>
              <a:ext cx="820558" cy="410172"/>
            </a:xfrm>
            <a:prstGeom prst="rect">
              <a:avLst/>
            </a:prstGeom>
            <a:solidFill>
              <a:srgbClr val="111AF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>
              <a:spAutoFit/>
            </a:bodyPr>
            <a:lstStyle/>
            <a:p>
              <a:pPr>
                <a:defRPr/>
              </a:pPr>
              <a:r>
                <a:rPr lang="en-US" dirty="0" smtClean="0">
                  <a:solidFill>
                    <a:srgbClr val="FFFFFF"/>
                  </a:solidFill>
                  <a:latin typeface="+mn-lt"/>
                  <a:cs typeface="Arial" charset="0"/>
                </a:rPr>
                <a:t>   $</a:t>
              </a:r>
              <a:r>
                <a:rPr lang="en-US" dirty="0">
                  <a:solidFill>
                    <a:srgbClr val="FFFFFF"/>
                  </a:solidFill>
                  <a:latin typeface="+mn-lt"/>
                  <a:cs typeface="Arial" charset="0"/>
                </a:rPr>
                <a:t>2.00</a:t>
              </a:r>
            </a:p>
          </p:txBody>
        </p:sp>
      </p:grpSp>
      <p:sp>
        <p:nvSpPr>
          <p:cNvPr id="368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Wheel of Fortune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Gambling Task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) fMRI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8700" y="1247776"/>
            <a:ext cx="70881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dirty="0">
                <a:latin typeface="+mn-lt"/>
                <a:cs typeface="Arial" charset="0"/>
              </a:rPr>
              <a:t>10% </a:t>
            </a:r>
            <a:r>
              <a:rPr lang="en-US" sz="2400" dirty="0" err="1">
                <a:latin typeface="+mn-lt"/>
                <a:cs typeface="Arial" charset="0"/>
              </a:rPr>
              <a:t>vs</a:t>
            </a:r>
            <a:r>
              <a:rPr lang="en-US" sz="2400" dirty="0">
                <a:latin typeface="+mn-lt"/>
                <a:cs typeface="Arial" charset="0"/>
              </a:rPr>
              <a:t> 90% trials                      30% </a:t>
            </a:r>
            <a:r>
              <a:rPr lang="en-US" sz="2400" dirty="0" err="1">
                <a:latin typeface="+mn-lt"/>
                <a:cs typeface="Arial" charset="0"/>
              </a:rPr>
              <a:t>vs</a:t>
            </a:r>
            <a:r>
              <a:rPr lang="en-US" sz="2400" dirty="0">
                <a:latin typeface="+mn-lt"/>
                <a:cs typeface="Arial" charset="0"/>
              </a:rPr>
              <a:t> 70% trials</a:t>
            </a:r>
          </a:p>
        </p:txBody>
      </p:sp>
    </p:spTree>
    <p:extLst>
      <p:ext uri="{BB962C8B-B14F-4D97-AF65-F5344CB8AC3E}">
        <p14:creationId xmlns:p14="http://schemas.microsoft.com/office/powerpoint/2010/main" val="398960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2600" y="1313011"/>
            <a:ext cx="8432800" cy="31906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139825" indent="-1139825">
              <a:defRPr/>
            </a:pPr>
            <a:r>
              <a:rPr lang="en-US" sz="2000" dirty="0">
                <a:latin typeface="+mn-lt"/>
              </a:rPr>
              <a:t>Contrast: High Reward (Low Probability) &gt; Low Reward (High Probability)</a:t>
            </a: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 algn="l">
              <a:defRPr/>
            </a:pPr>
            <a:r>
              <a:rPr lang="en-US" b="1" dirty="0">
                <a:latin typeface="+mn-lt"/>
              </a:rPr>
              <a:t> </a:t>
            </a:r>
            <a:endParaRPr lang="en-US" b="1" dirty="0" smtClean="0">
              <a:latin typeface="+mn-lt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2800" b="1" dirty="0" smtClean="0">
                <a:latin typeface="+mn-lt"/>
              </a:rPr>
              <a:t>&gt;</a:t>
            </a:r>
            <a:endParaRPr lang="en-US" sz="2800" b="1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sz="10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976" y="104775"/>
            <a:ext cx="7756525" cy="79057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 smtClean="0">
                <a:latin typeface="+mn-lt"/>
              </a:rPr>
              <a:t>Wheel of Fortune</a:t>
            </a:r>
            <a:r>
              <a:rPr lang="en-US" dirty="0" smtClean="0"/>
              <a:t> (Gambling Task)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Non-Users &gt; Users</a:t>
            </a:r>
            <a:endParaRPr lang="en-US" dirty="0">
              <a:latin typeface="+mn-lt"/>
            </a:endParaRPr>
          </a:p>
        </p:txBody>
      </p:sp>
      <p:pic>
        <p:nvPicPr>
          <p:cNvPr id="38915" name="Picture 5" descr="HR&gt;LR_left_pf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1770210"/>
            <a:ext cx="3590925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6" descr="HR&gt;LR_right_mid_cingul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1770210"/>
            <a:ext cx="35750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66875" y="4227660"/>
            <a:ext cx="7010400" cy="5847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+mn-lt"/>
              </a:rPr>
              <a:t>Left Superior/Middle Frontal </a:t>
            </a:r>
            <a:r>
              <a:rPr lang="en-US" sz="1600" dirty="0" err="1">
                <a:latin typeface="+mn-lt"/>
              </a:rPr>
              <a:t>Gyri</a:t>
            </a:r>
            <a:r>
              <a:rPr lang="en-US" sz="1600" dirty="0">
                <a:latin typeface="+mn-lt"/>
              </a:rPr>
              <a:t>          Right Mid-Cingulate </a:t>
            </a:r>
          </a:p>
          <a:p>
            <a:pPr>
              <a:tabLst>
                <a:tab pos="6748463" algn="r"/>
                <a:tab pos="7661275" algn="r"/>
              </a:tabLst>
              <a:defRPr/>
            </a:pPr>
            <a:r>
              <a:rPr lang="en-US" sz="1600" dirty="0">
                <a:latin typeface="+mn-lt"/>
              </a:rPr>
              <a:t>	</a:t>
            </a:r>
            <a:r>
              <a:rPr lang="en-US" sz="1200" dirty="0">
                <a:latin typeface="+mn-lt"/>
              </a:rPr>
              <a:t>p &lt; 0.05 Cluster Corrected</a:t>
            </a:r>
          </a:p>
        </p:txBody>
      </p:sp>
      <p:pic>
        <p:nvPicPr>
          <p:cNvPr id="38918" name="Picture 12" descr="Screen Shot 2016-09-27 at 2.50.02 PM c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3513286"/>
            <a:ext cx="1868487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13" descr="Screen Shot 2016-09-27 at 2.50.02 PM c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4" y="3513286"/>
            <a:ext cx="1868487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3" descr="Screen Shot 2016-09-28 at 3.26.4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6" t="13985" r="6062" b="5646"/>
          <a:stretch>
            <a:fillRect/>
          </a:stretch>
        </p:blipFill>
        <p:spPr bwMode="auto">
          <a:xfrm>
            <a:off x="152401" y="2055960"/>
            <a:ext cx="13239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066800" y="1941660"/>
            <a:ext cx="0" cy="342900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922" name="Picture 15" descr="Screen Shot 2016-09-28 at 3.26.4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6" t="13985" r="6062" b="5646"/>
          <a:stretch>
            <a:fillRect/>
          </a:stretch>
        </p:blipFill>
        <p:spPr bwMode="auto">
          <a:xfrm>
            <a:off x="152401" y="3256110"/>
            <a:ext cx="13239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33400" y="3141810"/>
            <a:ext cx="0" cy="342900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06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741491"/>
            <a:ext cx="1371600" cy="16954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You won $9!!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Total: $40</a:t>
            </a:r>
          </a:p>
          <a:p>
            <a:pPr>
              <a:defRPr/>
            </a:pPr>
            <a:endParaRPr lang="en-US" sz="1600" dirty="0" smtClean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2800" b="1" dirty="0" smtClean="0">
                <a:solidFill>
                  <a:srgbClr val="000000"/>
                </a:solidFill>
              </a:rPr>
              <a:t>&gt;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1" y="1396210"/>
            <a:ext cx="8315325" cy="21236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Contrast: Wins &gt; Loses</a:t>
            </a: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r>
              <a:rPr lang="en-US" dirty="0">
                <a:latin typeface="+mn-lt"/>
              </a:rPr>
              <a:t>        </a:t>
            </a: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</p:txBody>
      </p:sp>
      <p:pic>
        <p:nvPicPr>
          <p:cNvPr id="40962" name="Picture 8" descr="Win&gt;Loose_doral-anterior_cingul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741491"/>
            <a:ext cx="3559175" cy="256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698501" y="192881"/>
            <a:ext cx="7756525" cy="791766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</a:rPr>
              <a:t>Wheel of Fortune (Gambling Task)</a:t>
            </a:r>
            <a:br>
              <a:rPr lang="en-US" dirty="0">
                <a:latin typeface="Arial" charset="0"/>
                <a:ea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</a:rPr>
              <a:t>Non-Users &gt;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9400" y="4282285"/>
            <a:ext cx="5867400" cy="5847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+mn-lt"/>
              </a:rPr>
              <a:t>Dorsal-Anterior Cingulate</a:t>
            </a:r>
          </a:p>
          <a:p>
            <a:pPr>
              <a:tabLst>
                <a:tab pos="5489575" algn="r"/>
                <a:tab pos="7661275" algn="r"/>
              </a:tabLst>
              <a:defRPr/>
            </a:pPr>
            <a:r>
              <a:rPr lang="en-US" sz="1600" dirty="0">
                <a:latin typeface="+mn-lt"/>
              </a:rPr>
              <a:t>	</a:t>
            </a:r>
            <a:r>
              <a:rPr lang="en-US" sz="1200" dirty="0">
                <a:latin typeface="+mn-lt"/>
              </a:rPr>
              <a:t>p &lt; 0.05 Cluster Corrected</a:t>
            </a:r>
          </a:p>
        </p:txBody>
      </p:sp>
      <p:pic>
        <p:nvPicPr>
          <p:cNvPr id="40965" name="Picture 12" descr="Screen Shot 2016-09-27 at 2.50.02 PM cop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541717"/>
            <a:ext cx="1866900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28600" y="3227391"/>
            <a:ext cx="1371600" cy="971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You lost $1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Total: $30</a:t>
            </a:r>
          </a:p>
        </p:txBody>
      </p:sp>
    </p:spTree>
    <p:extLst>
      <p:ext uri="{BB962C8B-B14F-4D97-AF65-F5344CB8AC3E}">
        <p14:creationId xmlns:p14="http://schemas.microsoft.com/office/powerpoint/2010/main" val="101007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 txBox="1">
            <a:spLocks/>
          </p:cNvSpPr>
          <p:nvPr/>
        </p:nvSpPr>
        <p:spPr bwMode="auto">
          <a:xfrm>
            <a:off x="392114" y="155972"/>
            <a:ext cx="8123237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cs typeface="ＭＳ Ｐゴシック" charset="0"/>
                <a:sym typeface="Symbol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Symbol" charset="0"/>
                <a:ea typeface="ＭＳ Ｐゴシック" charset="0"/>
                <a:sym typeface="Symbo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Arial" charset="0"/>
                <a:cs typeface="Arial" charset="0"/>
              </a:rPr>
              <a:t>Striatal-Cortical Resting-State Connectivity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Arial" charset="0"/>
                <a:cs typeface="Arial" charset="0"/>
              </a:rPr>
              <a:t>Non-Users &gt; Users</a:t>
            </a:r>
          </a:p>
        </p:txBody>
      </p:sp>
      <p:pic>
        <p:nvPicPr>
          <p:cNvPr id="430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1" y="1654969"/>
            <a:ext cx="3611563" cy="196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5" t="1318" b="66455"/>
          <a:stretch>
            <a:fillRect/>
          </a:stretch>
        </p:blipFill>
        <p:spPr bwMode="auto">
          <a:xfrm>
            <a:off x="166688" y="1838325"/>
            <a:ext cx="88106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89" y="1772841"/>
            <a:ext cx="3182937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4" y="1713310"/>
            <a:ext cx="1322387" cy="94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78739" y="1389460"/>
            <a:ext cx="8659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Ventral </a:t>
            </a:r>
          </a:p>
          <a:p>
            <a:pPr>
              <a:spcBef>
                <a:spcPts val="0"/>
              </a:spcBef>
              <a:defRPr/>
            </a:pPr>
            <a:r>
              <a:rPr lang="en-US" dirty="0">
                <a:latin typeface="+mn-lt"/>
              </a:rPr>
              <a:t>Striatum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02414" y="4263629"/>
            <a:ext cx="24018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latin typeface="+mn-lt"/>
              </a:rPr>
              <a:t>pFDR</a:t>
            </a:r>
            <a:r>
              <a:rPr lang="en-US" dirty="0">
                <a:latin typeface="+mn-lt"/>
              </a:rPr>
              <a:t> &lt; 0.05</a:t>
            </a:r>
          </a:p>
        </p:txBody>
      </p:sp>
      <p:sp>
        <p:nvSpPr>
          <p:cNvPr id="17" name="Oval 16"/>
          <p:cNvSpPr/>
          <p:nvPr/>
        </p:nvSpPr>
        <p:spPr>
          <a:xfrm>
            <a:off x="3498850" y="2035969"/>
            <a:ext cx="427038" cy="4572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062539" y="2796779"/>
            <a:ext cx="427037" cy="4572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76551" y="1525192"/>
            <a:ext cx="13644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latin typeface="+mn-lt"/>
              </a:rPr>
              <a:t>Paracingulate</a:t>
            </a:r>
            <a:endParaRPr lang="en-US" b="1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4026" y="3545681"/>
            <a:ext cx="194040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+mn-lt"/>
              </a:rPr>
              <a:t>R Occipital/Fusiform</a:t>
            </a:r>
          </a:p>
        </p:txBody>
      </p:sp>
    </p:spTree>
    <p:extLst>
      <p:ext uri="{BB962C8B-B14F-4D97-AF65-F5344CB8AC3E}">
        <p14:creationId xmlns:p14="http://schemas.microsoft.com/office/powerpoint/2010/main" val="378462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28600" y="2914650"/>
            <a:ext cx="1371600" cy="971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You lost $1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Total: $30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1" y="1190625"/>
            <a:ext cx="7934325" cy="32008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Contrast:  Wins &gt; Loses</a:t>
            </a: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 algn="l">
              <a:defRPr/>
            </a:pPr>
            <a:r>
              <a:rPr lang="en-US" sz="2800" b="1" dirty="0">
                <a:latin typeface="+mn-lt"/>
              </a:rPr>
              <a:t>    </a:t>
            </a:r>
            <a:endParaRPr lang="en-US" sz="2800" b="1" dirty="0" smtClean="0">
              <a:latin typeface="+mn-lt"/>
            </a:endParaRPr>
          </a:p>
          <a:p>
            <a:pPr algn="l">
              <a:defRPr/>
            </a:pPr>
            <a:r>
              <a:rPr lang="en-US" sz="2800" b="1" dirty="0" smtClean="0">
                <a:latin typeface="+mn-lt"/>
              </a:rPr>
              <a:t>&gt;</a:t>
            </a:r>
            <a:endParaRPr lang="en-US" sz="2800" b="1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07975" y="104244"/>
            <a:ext cx="9144000" cy="120015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</a:rPr>
              <a:t>Wheel of Fortune (Gambling Task) </a:t>
            </a:r>
            <a:br>
              <a:rPr lang="en-US" sz="2000" dirty="0">
                <a:latin typeface="Arial" charset="0"/>
                <a:ea typeface="ＭＳ Ｐゴシック" charset="0"/>
              </a:rPr>
            </a:br>
            <a:r>
              <a:rPr lang="en-US" sz="2000" dirty="0">
                <a:latin typeface="Arial" charset="0"/>
                <a:ea typeface="ＭＳ Ｐゴシック" charset="0"/>
              </a:rPr>
              <a:t>GABA </a:t>
            </a:r>
            <a:r>
              <a:rPr lang="en-US" sz="2000" dirty="0">
                <a:latin typeface="Symbol" charset="0"/>
                <a:ea typeface="ＭＳ Ｐゴシック" charset="0"/>
                <a:cs typeface="Symbol" charset="0"/>
              </a:rPr>
              <a:t>a2</a:t>
            </a:r>
            <a:r>
              <a:rPr lang="en-US" sz="2000" dirty="0">
                <a:latin typeface="Arial" charset="0"/>
                <a:ea typeface="ＭＳ Ｐゴシック" charset="0"/>
              </a:rPr>
              <a:t> (rs279826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) Risk Genotype:</a:t>
            </a:r>
            <a:r>
              <a:rPr lang="en-US" sz="2000" dirty="0">
                <a:latin typeface="Arial" charset="0"/>
                <a:ea typeface="ＭＳ Ｐゴシック" charset="0"/>
              </a:rPr>
              <a:t/>
            </a:r>
            <a:br>
              <a:rPr lang="en-US" sz="2000" dirty="0">
                <a:latin typeface="Arial" charset="0"/>
                <a:ea typeface="ＭＳ Ｐゴシック" charset="0"/>
              </a:rPr>
            </a:br>
            <a:r>
              <a:rPr lang="en-US" sz="2000" i="1" dirty="0">
                <a:latin typeface="Arial" charset="0"/>
                <a:ea typeface="ＭＳ Ｐゴシック" charset="0"/>
              </a:rPr>
              <a:t>High risk for AUD (G/G) &gt; Low Risk (A/A and A/G)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800" y="3949304"/>
            <a:ext cx="6858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latin typeface="+mn-lt"/>
              </a:rPr>
              <a:t>Left Striatum		      	Right Inferior Frontal </a:t>
            </a:r>
            <a:r>
              <a:rPr lang="en-US" sz="1600" dirty="0" err="1">
                <a:latin typeface="+mn-lt"/>
              </a:rPr>
              <a:t>Gyrus</a:t>
            </a:r>
            <a:endParaRPr lang="en-US" sz="1600" dirty="0">
              <a:latin typeface="+mn-lt"/>
            </a:endParaRPr>
          </a:p>
          <a:p>
            <a:pPr algn="l">
              <a:defRPr/>
            </a:pPr>
            <a:r>
              <a:rPr lang="en-US" sz="1600" dirty="0">
                <a:latin typeface="+mn-lt"/>
              </a:rPr>
              <a:t>				Right &amp; Left Inferior Parietal Lobe</a:t>
            </a:r>
          </a:p>
          <a:p>
            <a:pPr algn="l">
              <a:spcBef>
                <a:spcPts val="0"/>
              </a:spcBef>
              <a:tabLst>
                <a:tab pos="6518275" algn="r"/>
                <a:tab pos="7661275" algn="r"/>
              </a:tabLst>
              <a:defRPr/>
            </a:pPr>
            <a:r>
              <a:rPr lang="en-US" sz="1600" dirty="0">
                <a:latin typeface="+mn-lt"/>
              </a:rPr>
              <a:t>	</a:t>
            </a:r>
            <a:r>
              <a:rPr lang="en-US" sz="1200" dirty="0">
                <a:latin typeface="+mn-lt"/>
              </a:rPr>
              <a:t>p &lt; 0.05 Cluster Corrected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600200"/>
            <a:ext cx="1371600" cy="971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You won $9!!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Total: $40</a:t>
            </a:r>
          </a:p>
        </p:txBody>
      </p:sp>
      <p:pic>
        <p:nvPicPr>
          <p:cNvPr id="45062" name="Picture 10" descr="Screen Shot 2016-09-27 at 1.49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518047"/>
            <a:ext cx="3267075" cy="246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13" descr="Screen Shot 2016-09-27 at 1.52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1521619"/>
            <a:ext cx="33115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5" descr="Screen Shot 2016-09-27 at 2.50.02 PM c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203972"/>
            <a:ext cx="1592262" cy="2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6" descr="Screen Shot 2016-09-27 at 2.50.02 PM c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38" y="3207544"/>
            <a:ext cx="15922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4019550" y="1864519"/>
            <a:ext cx="427038" cy="4572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2" descr="Screen Shot 2016-09-27 at 5.04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" r="2000"/>
          <a:stretch>
            <a:fillRect/>
          </a:stretch>
        </p:blipFill>
        <p:spPr bwMode="auto">
          <a:xfrm>
            <a:off x="1889125" y="1628343"/>
            <a:ext cx="32639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Picture 17" descr="Screen Shot 2016-09-27 at 5.05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2"/>
          <a:stretch>
            <a:fillRect/>
          </a:stretch>
        </p:blipFill>
        <p:spPr bwMode="auto">
          <a:xfrm>
            <a:off x="5257801" y="1628343"/>
            <a:ext cx="324326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8601" y="1285443"/>
            <a:ext cx="8315325" cy="28212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Contrast: Wins &gt; Loses</a:t>
            </a: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2800" dirty="0"/>
              <a:t>     </a:t>
            </a:r>
            <a:r>
              <a:rPr lang="en-US" sz="2800" b="1" dirty="0">
                <a:latin typeface="+mn-lt"/>
              </a:rPr>
              <a:t>&gt;</a:t>
            </a: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sz="1400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47108" name="Title 1"/>
          <p:cNvSpPr>
            <a:spLocks noGrp="1"/>
          </p:cNvSpPr>
          <p:nvPr>
            <p:ph type="title"/>
          </p:nvPr>
        </p:nvSpPr>
        <p:spPr>
          <a:xfrm>
            <a:off x="698501" y="166687"/>
            <a:ext cx="7756525" cy="919163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</a:rPr>
              <a:t>Wheel of Fortune (Gambling Task)</a:t>
            </a:r>
            <a:br>
              <a:rPr lang="en-US" sz="2000" dirty="0">
                <a:latin typeface="Arial" charset="0"/>
                <a:ea typeface="ＭＳ Ｐゴシック" charset="0"/>
              </a:rPr>
            </a:br>
            <a:r>
              <a:rPr lang="en-US" sz="2000" dirty="0">
                <a:latin typeface="Arial" charset="0"/>
                <a:ea typeface="ＭＳ Ｐゴシック" charset="0"/>
              </a:rPr>
              <a:t>Main Effect of DRD2 (rs6277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) </a:t>
            </a:r>
            <a:r>
              <a:rPr lang="en-US" sz="2000" dirty="0">
                <a:latin typeface="Arial" charset="0"/>
                <a:ea typeface="ＭＳ Ｐゴシック" charset="0"/>
              </a:rPr>
              <a:t>Risk Genotype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:</a:t>
            </a:r>
            <a:r>
              <a:rPr lang="en-US" sz="2000" dirty="0">
                <a:latin typeface="Arial" charset="0"/>
                <a:ea typeface="ＭＳ Ｐゴシック" charset="0"/>
              </a:rPr>
              <a:t/>
            </a:r>
            <a:br>
              <a:rPr lang="en-US" sz="2000" dirty="0">
                <a:latin typeface="Arial" charset="0"/>
                <a:ea typeface="ＭＳ Ｐゴシック" charset="0"/>
              </a:rPr>
            </a:br>
            <a:r>
              <a:rPr lang="en-US" sz="2000" dirty="0">
                <a:latin typeface="Arial" charset="0"/>
                <a:ea typeface="ＭＳ Ｐゴシック" charset="0"/>
              </a:rPr>
              <a:t>Low Risk (T/T and T/C) &gt;  High Risk (C/C)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800" y="4034597"/>
            <a:ext cx="6858000" cy="5847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+mn-lt"/>
              </a:rPr>
              <a:t>Left Middle/Inferior Frontal Gyrus      Right &amp; Left Inferior Parietal Lobe</a:t>
            </a:r>
          </a:p>
          <a:p>
            <a:pPr>
              <a:tabLst>
                <a:tab pos="6518275" algn="r"/>
                <a:tab pos="7661275" algn="r"/>
              </a:tabLst>
              <a:defRPr/>
            </a:pPr>
            <a:r>
              <a:rPr lang="en-US" sz="1600" dirty="0">
                <a:latin typeface="+mn-lt"/>
              </a:rPr>
              <a:t>	</a:t>
            </a:r>
            <a:r>
              <a:rPr lang="en-US" sz="1200" dirty="0">
                <a:latin typeface="+mn-lt"/>
              </a:rPr>
              <a:t>p &lt; 0.05 Cluster Corrected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647393"/>
            <a:ext cx="1371600" cy="838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You won $9!!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Total: $40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2999943"/>
            <a:ext cx="1371600" cy="97155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You lost $1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Total: $30</a:t>
            </a:r>
          </a:p>
        </p:txBody>
      </p:sp>
      <p:pic>
        <p:nvPicPr>
          <p:cNvPr id="47112" name="Picture 15" descr="Screen Shot 2016-09-27 at 2.50.02 PM c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3289265"/>
            <a:ext cx="1592263" cy="2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16" descr="Screen Shot 2016-09-27 at 2.50.02 PM c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3292837"/>
            <a:ext cx="15922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22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45"/>
          <p:cNvGrpSpPr>
            <a:grpSpLocks/>
          </p:cNvGrpSpPr>
          <p:nvPr/>
        </p:nvGrpSpPr>
        <p:grpSpPr bwMode="auto">
          <a:xfrm>
            <a:off x="4112103" y="1917171"/>
            <a:ext cx="2575322" cy="2343150"/>
            <a:chOff x="3086" y="1080"/>
            <a:chExt cx="2163" cy="1968"/>
          </a:xfrm>
        </p:grpSpPr>
        <p:grpSp>
          <p:nvGrpSpPr>
            <p:cNvPr id="90" name="Group 143"/>
            <p:cNvGrpSpPr>
              <a:grpSpLocks/>
            </p:cNvGrpSpPr>
            <p:nvPr/>
          </p:nvGrpSpPr>
          <p:grpSpPr bwMode="auto">
            <a:xfrm>
              <a:off x="3086" y="1080"/>
              <a:ext cx="1738" cy="1968"/>
              <a:chOff x="3086" y="1080"/>
              <a:chExt cx="1738" cy="1968"/>
            </a:xfrm>
          </p:grpSpPr>
          <p:grpSp>
            <p:nvGrpSpPr>
              <p:cNvPr id="93" name="Group 67"/>
              <p:cNvGrpSpPr>
                <a:grpSpLocks/>
              </p:cNvGrpSpPr>
              <p:nvPr/>
            </p:nvGrpSpPr>
            <p:grpSpPr bwMode="auto">
              <a:xfrm>
                <a:off x="3711" y="1273"/>
                <a:ext cx="1113" cy="1648"/>
                <a:chOff x="3711" y="1273"/>
                <a:chExt cx="1113" cy="1648"/>
              </a:xfrm>
            </p:grpSpPr>
            <p:sp>
              <p:nvSpPr>
                <p:cNvPr id="99" name="Oval 68"/>
                <p:cNvSpPr>
                  <a:spLocks noChangeArrowheads="1"/>
                </p:cNvSpPr>
                <p:nvPr/>
              </p:nvSpPr>
              <p:spPr bwMode="auto">
                <a:xfrm>
                  <a:off x="3711" y="1273"/>
                  <a:ext cx="1113" cy="304"/>
                </a:xfrm>
                <a:prstGeom prst="ellips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0" name="Oval 69"/>
                <p:cNvSpPr>
                  <a:spLocks noChangeArrowheads="1"/>
                </p:cNvSpPr>
                <p:nvPr/>
              </p:nvSpPr>
              <p:spPr bwMode="auto">
                <a:xfrm>
                  <a:off x="3839" y="2697"/>
                  <a:ext cx="857" cy="224"/>
                </a:xfrm>
                <a:prstGeom prst="ellips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1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3715" y="1409"/>
                  <a:ext cx="128" cy="1408"/>
                </a:xfrm>
                <a:prstGeom prst="lin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2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710" y="1409"/>
                  <a:ext cx="100" cy="1408"/>
                </a:xfrm>
                <a:prstGeom prst="line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grpSp>
              <p:nvGrpSpPr>
                <p:cNvPr id="103" name="Group 72"/>
                <p:cNvGrpSpPr>
                  <a:grpSpLocks/>
                </p:cNvGrpSpPr>
                <p:nvPr/>
              </p:nvGrpSpPr>
              <p:grpSpPr bwMode="auto">
                <a:xfrm>
                  <a:off x="4535" y="1710"/>
                  <a:ext cx="85" cy="333"/>
                  <a:chOff x="5075" y="1602"/>
                  <a:chExt cx="96" cy="333"/>
                </a:xfrm>
              </p:grpSpPr>
              <p:sp>
                <p:nvSpPr>
                  <p:cNvPr id="159" name="Oval 73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5075" y="1780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223" name="Line 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25" y="1602"/>
                    <a:ext cx="2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4" name="Group 75"/>
                <p:cNvGrpSpPr>
                  <a:grpSpLocks/>
                </p:cNvGrpSpPr>
                <p:nvPr/>
              </p:nvGrpSpPr>
              <p:grpSpPr bwMode="auto">
                <a:xfrm>
                  <a:off x="3829" y="1728"/>
                  <a:ext cx="86" cy="319"/>
                  <a:chOff x="3829" y="1728"/>
                  <a:chExt cx="86" cy="319"/>
                </a:xfrm>
              </p:grpSpPr>
              <p:sp>
                <p:nvSpPr>
                  <p:cNvPr id="157" name="Oval 76"/>
                  <p:cNvSpPr>
                    <a:spLocks noChangeArrowheads="1"/>
                  </p:cNvSpPr>
                  <p:nvPr/>
                </p:nvSpPr>
                <p:spPr bwMode="auto">
                  <a:xfrm rot="8280000">
                    <a:off x="3829" y="1850"/>
                    <a:ext cx="8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8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869" y="1728"/>
                    <a:ext cx="2" cy="319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5" name="Group 78"/>
                <p:cNvGrpSpPr>
                  <a:grpSpLocks/>
                </p:cNvGrpSpPr>
                <p:nvPr/>
              </p:nvGrpSpPr>
              <p:grpSpPr bwMode="auto">
                <a:xfrm>
                  <a:off x="4185" y="1964"/>
                  <a:ext cx="85" cy="332"/>
                  <a:chOff x="4681" y="1856"/>
                  <a:chExt cx="96" cy="332"/>
                </a:xfrm>
              </p:grpSpPr>
              <p:sp>
                <p:nvSpPr>
                  <p:cNvPr id="155" name="Oval 79"/>
                  <p:cNvSpPr>
                    <a:spLocks noChangeArrowheads="1"/>
                  </p:cNvSpPr>
                  <p:nvPr/>
                </p:nvSpPr>
                <p:spPr bwMode="auto">
                  <a:xfrm rot="19200000">
                    <a:off x="4681" y="203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6" name="Line 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0" y="1856"/>
                    <a:ext cx="7" cy="33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6" name="Group 81"/>
                <p:cNvGrpSpPr>
                  <a:grpSpLocks/>
                </p:cNvGrpSpPr>
                <p:nvPr/>
              </p:nvGrpSpPr>
              <p:grpSpPr bwMode="auto">
                <a:xfrm>
                  <a:off x="3865" y="2064"/>
                  <a:ext cx="85" cy="316"/>
                  <a:chOff x="3865" y="2064"/>
                  <a:chExt cx="85" cy="316"/>
                </a:xfrm>
              </p:grpSpPr>
              <p:sp>
                <p:nvSpPr>
                  <p:cNvPr id="153" name="Oval 82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3865" y="2198"/>
                    <a:ext cx="85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4" name="Line 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5" y="2064"/>
                    <a:ext cx="1" cy="31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7" name="Group 84"/>
                <p:cNvGrpSpPr>
                  <a:grpSpLocks/>
                </p:cNvGrpSpPr>
                <p:nvPr/>
              </p:nvGrpSpPr>
              <p:grpSpPr bwMode="auto">
                <a:xfrm>
                  <a:off x="4253" y="2500"/>
                  <a:ext cx="86" cy="317"/>
                  <a:chOff x="4758" y="2392"/>
                  <a:chExt cx="96" cy="317"/>
                </a:xfrm>
              </p:grpSpPr>
              <p:sp>
                <p:nvSpPr>
                  <p:cNvPr id="151" name="Oval 85"/>
                  <p:cNvSpPr>
                    <a:spLocks noChangeArrowheads="1"/>
                  </p:cNvSpPr>
                  <p:nvPr/>
                </p:nvSpPr>
                <p:spPr bwMode="auto">
                  <a:xfrm rot="8280000">
                    <a:off x="4758" y="244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2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2392"/>
                    <a:ext cx="2" cy="317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8" name="Group 87"/>
                <p:cNvGrpSpPr>
                  <a:grpSpLocks/>
                </p:cNvGrpSpPr>
                <p:nvPr/>
              </p:nvGrpSpPr>
              <p:grpSpPr bwMode="auto">
                <a:xfrm>
                  <a:off x="4298" y="2113"/>
                  <a:ext cx="85" cy="316"/>
                  <a:chOff x="4808" y="2005"/>
                  <a:chExt cx="96" cy="316"/>
                </a:xfrm>
              </p:grpSpPr>
              <p:sp>
                <p:nvSpPr>
                  <p:cNvPr id="149" name="Oval 88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4808" y="2055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50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4852" y="2005"/>
                    <a:ext cx="0" cy="31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09" name="Group 90"/>
                <p:cNvGrpSpPr>
                  <a:grpSpLocks/>
                </p:cNvGrpSpPr>
                <p:nvPr/>
              </p:nvGrpSpPr>
              <p:grpSpPr bwMode="auto">
                <a:xfrm>
                  <a:off x="3909" y="2440"/>
                  <a:ext cx="86" cy="331"/>
                  <a:chOff x="4371" y="2332"/>
                  <a:chExt cx="96" cy="331"/>
                </a:xfrm>
              </p:grpSpPr>
              <p:sp>
                <p:nvSpPr>
                  <p:cNvPr id="147" name="Oval 91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371" y="2510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8" name="Line 9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20" y="2332"/>
                    <a:ext cx="3" cy="33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0" name="Group 93"/>
                <p:cNvGrpSpPr>
                  <a:grpSpLocks/>
                </p:cNvGrpSpPr>
                <p:nvPr/>
              </p:nvGrpSpPr>
              <p:grpSpPr bwMode="auto">
                <a:xfrm>
                  <a:off x="4544" y="2473"/>
                  <a:ext cx="85" cy="315"/>
                  <a:chOff x="5085" y="2365"/>
                  <a:chExt cx="96" cy="315"/>
                </a:xfrm>
              </p:grpSpPr>
              <p:sp>
                <p:nvSpPr>
                  <p:cNvPr id="145" name="Oval 94"/>
                  <p:cNvSpPr>
                    <a:spLocks noChangeArrowheads="1"/>
                  </p:cNvSpPr>
                  <p:nvPr/>
                </p:nvSpPr>
                <p:spPr bwMode="auto">
                  <a:xfrm rot="8220000">
                    <a:off x="5085" y="2413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5128" y="2365"/>
                    <a:ext cx="8" cy="31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1" name="Group 96"/>
                <p:cNvGrpSpPr>
                  <a:grpSpLocks/>
                </p:cNvGrpSpPr>
                <p:nvPr/>
              </p:nvGrpSpPr>
              <p:grpSpPr bwMode="auto">
                <a:xfrm>
                  <a:off x="4422" y="1878"/>
                  <a:ext cx="86" cy="317"/>
                  <a:chOff x="4948" y="1770"/>
                  <a:chExt cx="96" cy="317"/>
                </a:xfrm>
              </p:grpSpPr>
              <p:sp>
                <p:nvSpPr>
                  <p:cNvPr id="143" name="Oval 97"/>
                  <p:cNvSpPr>
                    <a:spLocks noChangeArrowheads="1"/>
                  </p:cNvSpPr>
                  <p:nvPr/>
                </p:nvSpPr>
                <p:spPr bwMode="auto">
                  <a:xfrm rot="8280000">
                    <a:off x="4948" y="182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4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4992" y="1770"/>
                    <a:ext cx="3" cy="317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2" name="Group 99"/>
                <p:cNvGrpSpPr>
                  <a:grpSpLocks/>
                </p:cNvGrpSpPr>
                <p:nvPr/>
              </p:nvGrpSpPr>
              <p:grpSpPr bwMode="auto">
                <a:xfrm>
                  <a:off x="4263" y="1744"/>
                  <a:ext cx="85" cy="333"/>
                  <a:chOff x="4769" y="1636"/>
                  <a:chExt cx="96" cy="333"/>
                </a:xfrm>
              </p:grpSpPr>
              <p:sp>
                <p:nvSpPr>
                  <p:cNvPr id="141" name="Oval 100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769" y="1816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2" name="Line 1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9" y="1636"/>
                    <a:ext cx="1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3" name="Group 102"/>
                <p:cNvGrpSpPr>
                  <a:grpSpLocks/>
                </p:cNvGrpSpPr>
                <p:nvPr/>
              </p:nvGrpSpPr>
              <p:grpSpPr bwMode="auto">
                <a:xfrm>
                  <a:off x="4580" y="2037"/>
                  <a:ext cx="86" cy="315"/>
                  <a:chOff x="4580" y="2037"/>
                  <a:chExt cx="86" cy="315"/>
                </a:xfrm>
              </p:grpSpPr>
              <p:sp>
                <p:nvSpPr>
                  <p:cNvPr id="139" name="Oval 103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4580" y="2184"/>
                    <a:ext cx="8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40" name="Line 1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9" y="2037"/>
                    <a:ext cx="1" cy="315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4" name="Group 105"/>
                <p:cNvGrpSpPr>
                  <a:grpSpLocks/>
                </p:cNvGrpSpPr>
                <p:nvPr/>
              </p:nvGrpSpPr>
              <p:grpSpPr bwMode="auto">
                <a:xfrm>
                  <a:off x="4147" y="2323"/>
                  <a:ext cx="85" cy="332"/>
                  <a:chOff x="4638" y="2215"/>
                  <a:chExt cx="96" cy="332"/>
                </a:xfrm>
              </p:grpSpPr>
              <p:sp>
                <p:nvSpPr>
                  <p:cNvPr id="137" name="Oval 106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638" y="239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8" name="Line 1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89" y="2215"/>
                    <a:ext cx="1" cy="33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5" name="Group 108"/>
                <p:cNvGrpSpPr>
                  <a:grpSpLocks/>
                </p:cNvGrpSpPr>
                <p:nvPr/>
              </p:nvGrpSpPr>
              <p:grpSpPr bwMode="auto">
                <a:xfrm>
                  <a:off x="4484" y="2140"/>
                  <a:ext cx="86" cy="331"/>
                  <a:chOff x="5018" y="2032"/>
                  <a:chExt cx="96" cy="331"/>
                </a:xfrm>
              </p:grpSpPr>
              <p:sp>
                <p:nvSpPr>
                  <p:cNvPr id="135" name="Oval 109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5018" y="2210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6" name="Line 1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69" y="2032"/>
                    <a:ext cx="1" cy="33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6" name="Group 111"/>
                <p:cNvGrpSpPr>
                  <a:grpSpLocks/>
                </p:cNvGrpSpPr>
                <p:nvPr/>
              </p:nvGrpSpPr>
              <p:grpSpPr bwMode="auto">
                <a:xfrm>
                  <a:off x="4044" y="2524"/>
                  <a:ext cx="86" cy="331"/>
                  <a:chOff x="4523" y="2416"/>
                  <a:chExt cx="96" cy="331"/>
                </a:xfrm>
              </p:grpSpPr>
              <p:sp>
                <p:nvSpPr>
                  <p:cNvPr id="133" name="Oval 112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523" y="259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4" name="Line 1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3" y="2416"/>
                    <a:ext cx="3" cy="331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7" name="Group 114"/>
                <p:cNvGrpSpPr>
                  <a:grpSpLocks/>
                </p:cNvGrpSpPr>
                <p:nvPr/>
              </p:nvGrpSpPr>
              <p:grpSpPr bwMode="auto">
                <a:xfrm>
                  <a:off x="4412" y="2539"/>
                  <a:ext cx="85" cy="333"/>
                  <a:chOff x="4936" y="2431"/>
                  <a:chExt cx="96" cy="333"/>
                </a:xfrm>
              </p:grpSpPr>
              <p:sp>
                <p:nvSpPr>
                  <p:cNvPr id="131" name="Oval 115"/>
                  <p:cNvSpPr>
                    <a:spLocks noChangeArrowheads="1"/>
                  </p:cNvSpPr>
                  <p:nvPr/>
                </p:nvSpPr>
                <p:spPr bwMode="auto">
                  <a:xfrm rot="19200000">
                    <a:off x="4936" y="261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2" name="Line 1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984" y="2431"/>
                    <a:ext cx="8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8" name="Group 117"/>
                <p:cNvGrpSpPr>
                  <a:grpSpLocks/>
                </p:cNvGrpSpPr>
                <p:nvPr/>
              </p:nvGrpSpPr>
              <p:grpSpPr bwMode="auto">
                <a:xfrm>
                  <a:off x="4109" y="1712"/>
                  <a:ext cx="86" cy="316"/>
                  <a:chOff x="4596" y="1604"/>
                  <a:chExt cx="96" cy="316"/>
                </a:xfrm>
              </p:grpSpPr>
              <p:sp>
                <p:nvSpPr>
                  <p:cNvPr id="129" name="Oval 118"/>
                  <p:cNvSpPr>
                    <a:spLocks noChangeArrowheads="1"/>
                  </p:cNvSpPr>
                  <p:nvPr/>
                </p:nvSpPr>
                <p:spPr bwMode="auto">
                  <a:xfrm rot="8340000">
                    <a:off x="4596" y="1654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30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0" y="1604"/>
                    <a:ext cx="1" cy="31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19" name="Group 120"/>
                <p:cNvGrpSpPr>
                  <a:grpSpLocks/>
                </p:cNvGrpSpPr>
                <p:nvPr/>
              </p:nvGrpSpPr>
              <p:grpSpPr bwMode="auto">
                <a:xfrm>
                  <a:off x="3992" y="1697"/>
                  <a:ext cx="85" cy="332"/>
                  <a:chOff x="4464" y="1589"/>
                  <a:chExt cx="96" cy="332"/>
                </a:xfrm>
              </p:grpSpPr>
              <p:sp>
                <p:nvSpPr>
                  <p:cNvPr id="127" name="Oval 121"/>
                  <p:cNvSpPr>
                    <a:spLocks noChangeArrowheads="1"/>
                  </p:cNvSpPr>
                  <p:nvPr/>
                </p:nvSpPr>
                <p:spPr bwMode="auto">
                  <a:xfrm rot="19140000">
                    <a:off x="4464" y="1768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8" name="Line 1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16" y="1589"/>
                    <a:ext cx="0" cy="33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20" name="Group 123"/>
                <p:cNvGrpSpPr>
                  <a:grpSpLocks/>
                </p:cNvGrpSpPr>
                <p:nvPr/>
              </p:nvGrpSpPr>
              <p:grpSpPr bwMode="auto">
                <a:xfrm>
                  <a:off x="4015" y="2112"/>
                  <a:ext cx="85" cy="330"/>
                  <a:chOff x="4490" y="2004"/>
                  <a:chExt cx="96" cy="330"/>
                </a:xfrm>
              </p:grpSpPr>
              <p:sp>
                <p:nvSpPr>
                  <p:cNvPr id="125" name="Oval 124"/>
                  <p:cNvSpPr>
                    <a:spLocks noChangeArrowheads="1"/>
                  </p:cNvSpPr>
                  <p:nvPr/>
                </p:nvSpPr>
                <p:spPr bwMode="auto">
                  <a:xfrm rot="18960000">
                    <a:off x="4490" y="2181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6" name="Line 12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0" y="2004"/>
                    <a:ext cx="16" cy="33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grpSp>
              <p:nvGrpSpPr>
                <p:cNvPr id="121" name="Group 126"/>
                <p:cNvGrpSpPr>
                  <a:grpSpLocks/>
                </p:cNvGrpSpPr>
                <p:nvPr/>
              </p:nvGrpSpPr>
              <p:grpSpPr bwMode="auto">
                <a:xfrm>
                  <a:off x="4360" y="2243"/>
                  <a:ext cx="85" cy="333"/>
                  <a:chOff x="4878" y="2135"/>
                  <a:chExt cx="96" cy="333"/>
                </a:xfrm>
              </p:grpSpPr>
              <p:sp>
                <p:nvSpPr>
                  <p:cNvPr id="123" name="Oval 127"/>
                  <p:cNvSpPr>
                    <a:spLocks noChangeArrowheads="1"/>
                  </p:cNvSpPr>
                  <p:nvPr/>
                </p:nvSpPr>
                <p:spPr bwMode="auto">
                  <a:xfrm rot="19080000">
                    <a:off x="4878" y="2315"/>
                    <a:ext cx="96" cy="96"/>
                  </a:xfrm>
                  <a:prstGeom prst="ellipse">
                    <a:avLst/>
                  </a:prstGeom>
                  <a:solidFill>
                    <a:srgbClr val="3365FB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124" name="Line 12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926" y="2135"/>
                    <a:ext cx="4" cy="333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50"/>
                  </a:p>
                </p:txBody>
              </p:sp>
            </p:grpSp>
            <p:sp>
              <p:nvSpPr>
                <p:cNvPr id="122" name="Oval 129"/>
                <p:cNvSpPr>
                  <a:spLocks noChangeArrowheads="1"/>
                </p:cNvSpPr>
                <p:nvPr/>
              </p:nvSpPr>
              <p:spPr bwMode="auto">
                <a:xfrm>
                  <a:off x="3750" y="1653"/>
                  <a:ext cx="1035" cy="264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grpSp>
            <p:nvGrpSpPr>
              <p:cNvPr id="94" name="Group 130"/>
              <p:cNvGrpSpPr>
                <a:grpSpLocks/>
              </p:cNvGrpSpPr>
              <p:nvPr/>
            </p:nvGrpSpPr>
            <p:grpSpPr bwMode="auto">
              <a:xfrm>
                <a:off x="3086" y="1080"/>
                <a:ext cx="469" cy="1968"/>
                <a:chOff x="3062" y="972"/>
                <a:chExt cx="469" cy="1968"/>
              </a:xfrm>
            </p:grpSpPr>
            <p:sp>
              <p:nvSpPr>
                <p:cNvPr id="95" name="Line 131"/>
                <p:cNvSpPr>
                  <a:spLocks noChangeShapeType="1"/>
                </p:cNvSpPr>
                <p:nvPr/>
              </p:nvSpPr>
              <p:spPr bwMode="auto">
                <a:xfrm flipV="1">
                  <a:off x="3531" y="972"/>
                  <a:ext cx="0" cy="1968"/>
                </a:xfrm>
                <a:prstGeom prst="line">
                  <a:avLst/>
                </a:prstGeom>
                <a:noFill/>
                <a:ln w="1016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grpSp>
              <p:nvGrpSpPr>
                <p:cNvPr id="96" name="Group 132"/>
                <p:cNvGrpSpPr>
                  <a:grpSpLocks/>
                </p:cNvGrpSpPr>
                <p:nvPr/>
              </p:nvGrpSpPr>
              <p:grpSpPr bwMode="auto">
                <a:xfrm>
                  <a:off x="3062" y="1665"/>
                  <a:ext cx="426" cy="444"/>
                  <a:chOff x="3436" y="1665"/>
                  <a:chExt cx="477" cy="444"/>
                </a:xfrm>
              </p:grpSpPr>
              <p:sp>
                <p:nvSpPr>
                  <p:cNvPr id="9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3436" y="1665"/>
                    <a:ext cx="378" cy="444"/>
                  </a:xfrm>
                  <a:prstGeom prst="rect">
                    <a:avLst/>
                  </a:prstGeom>
                  <a:noFill/>
                  <a:ln w="12700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7865" tIns="33338" rIns="67865" bIns="33338">
                    <a:spAutoFit/>
                  </a:bodyPr>
                  <a:lstStyle/>
                  <a:p>
                    <a:pPr eaLnBrk="0" hangingPunct="0"/>
                    <a:r>
                      <a:rPr lang="en-US" sz="3000" dirty="0">
                        <a:solidFill>
                          <a:srgbClr val="800000"/>
                        </a:solidFill>
                        <a:latin typeface="Verdana" charset="0"/>
                      </a:rPr>
                      <a:t>B</a:t>
                    </a:r>
                  </a:p>
                </p:txBody>
              </p:sp>
              <p:sp>
                <p:nvSpPr>
                  <p:cNvPr id="9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3653" y="1812"/>
                    <a:ext cx="260" cy="289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7865" tIns="33338" rIns="67865" bIns="33338">
                    <a:spAutoFit/>
                  </a:bodyPr>
                  <a:lstStyle/>
                  <a:p>
                    <a:pPr eaLnBrk="0" hangingPunct="0"/>
                    <a:r>
                      <a:rPr lang="en-US" sz="1800" dirty="0">
                        <a:solidFill>
                          <a:srgbClr val="800000"/>
                        </a:solidFill>
                        <a:latin typeface="Verdana" charset="0"/>
                      </a:rPr>
                      <a:t>o</a:t>
                    </a:r>
                  </a:p>
                </p:txBody>
              </p:sp>
            </p:grpSp>
          </p:grpSp>
        </p:grpSp>
        <p:grpSp>
          <p:nvGrpSpPr>
            <p:cNvPr id="87" name="Group 139"/>
            <p:cNvGrpSpPr>
              <a:grpSpLocks/>
            </p:cNvGrpSpPr>
            <p:nvPr/>
          </p:nvGrpSpPr>
          <p:grpSpPr bwMode="auto">
            <a:xfrm>
              <a:off x="4851" y="1579"/>
              <a:ext cx="398" cy="1200"/>
              <a:chOff x="4851" y="1579"/>
              <a:chExt cx="398" cy="1200"/>
            </a:xfrm>
          </p:grpSpPr>
          <p:sp>
            <p:nvSpPr>
              <p:cNvPr id="88" name="Line 140"/>
              <p:cNvSpPr>
                <a:spLocks noChangeShapeType="1"/>
              </p:cNvSpPr>
              <p:nvPr/>
            </p:nvSpPr>
            <p:spPr bwMode="auto">
              <a:xfrm flipV="1">
                <a:off x="5234" y="1579"/>
                <a:ext cx="0" cy="1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89" name="Rectangle 141"/>
              <p:cNvSpPr>
                <a:spLocks noChangeArrowheads="1"/>
              </p:cNvSpPr>
              <p:nvPr/>
            </p:nvSpPr>
            <p:spPr bwMode="auto">
              <a:xfrm>
                <a:off x="4851" y="1974"/>
                <a:ext cx="398" cy="32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67865" tIns="33338" rIns="67865" bIns="33338">
                <a:spAutoFit/>
              </a:bodyPr>
              <a:lstStyle/>
              <a:p>
                <a:pPr eaLnBrk="0" hangingPunct="0"/>
                <a:r>
                  <a:rPr lang="en-US" sz="2100" dirty="0">
                    <a:solidFill>
                      <a:srgbClr val="800000"/>
                    </a:solidFill>
                    <a:latin typeface="Verdana" charset="0"/>
                  </a:rPr>
                  <a:t>M</a:t>
                </a:r>
                <a:r>
                  <a:rPr lang="en-US" sz="2100" baseline="-25000" dirty="0">
                    <a:solidFill>
                      <a:srgbClr val="800000"/>
                    </a:solidFill>
                    <a:latin typeface="Verdana" charset="0"/>
                  </a:rPr>
                  <a:t>o</a:t>
                </a:r>
              </a:p>
            </p:txBody>
          </p:sp>
        </p:grpSp>
      </p:grpSp>
      <p:sp>
        <p:nvSpPr>
          <p:cNvPr id="224" name="TextBox 223"/>
          <p:cNvSpPr txBox="1"/>
          <p:nvPr/>
        </p:nvSpPr>
        <p:spPr>
          <a:xfrm>
            <a:off x="7026549" y="1548047"/>
            <a:ext cx="2054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An externally applied magnetic field will</a:t>
            </a:r>
          </a:p>
          <a:p>
            <a:r>
              <a:rPr lang="en-US" sz="1800" dirty="0"/>
              <a:t>align the net magnetic moment in it’s own direction.  </a:t>
            </a:r>
          </a:p>
        </p:txBody>
      </p:sp>
      <p:cxnSp>
        <p:nvCxnSpPr>
          <p:cNvPr id="162" name="Straight Connector 161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62777" y="825448"/>
            <a:ext cx="5989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Protons spin and have angular momentum</a:t>
            </a:r>
          </a:p>
          <a:p>
            <a:pPr algn="ctr"/>
            <a:r>
              <a:rPr lang="en-US" sz="2400" i="1" dirty="0"/>
              <a:t>This also gives them a magnetic moment</a:t>
            </a:r>
          </a:p>
        </p:txBody>
      </p:sp>
      <p:grpSp>
        <p:nvGrpSpPr>
          <p:cNvPr id="160" name="Group 7"/>
          <p:cNvGrpSpPr>
            <a:grpSpLocks/>
          </p:cNvGrpSpPr>
          <p:nvPr/>
        </p:nvGrpSpPr>
        <p:grpSpPr bwMode="auto">
          <a:xfrm>
            <a:off x="1056725" y="2027370"/>
            <a:ext cx="784622" cy="1553765"/>
            <a:chOff x="640" y="1565"/>
            <a:chExt cx="659" cy="1305"/>
          </a:xfrm>
        </p:grpSpPr>
        <p:sp>
          <p:nvSpPr>
            <p:cNvPr id="164" name="Line 8"/>
            <p:cNvSpPr>
              <a:spLocks noChangeShapeType="1"/>
            </p:cNvSpPr>
            <p:nvPr/>
          </p:nvSpPr>
          <p:spPr bwMode="auto">
            <a:xfrm flipV="1">
              <a:off x="640" y="1565"/>
              <a:ext cx="637" cy="1305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grpSp>
          <p:nvGrpSpPr>
            <p:cNvPr id="167" name="Group 9"/>
            <p:cNvGrpSpPr>
              <a:grpSpLocks/>
            </p:cNvGrpSpPr>
            <p:nvPr/>
          </p:nvGrpSpPr>
          <p:grpSpPr bwMode="auto">
            <a:xfrm>
              <a:off x="817" y="1930"/>
              <a:ext cx="482" cy="531"/>
              <a:chOff x="817" y="1930"/>
              <a:chExt cx="482" cy="531"/>
            </a:xfrm>
          </p:grpSpPr>
          <p:sp>
            <p:nvSpPr>
              <p:cNvPr id="168" name="Oval 10"/>
              <p:cNvSpPr>
                <a:spLocks noChangeArrowheads="1"/>
              </p:cNvSpPr>
              <p:nvPr/>
            </p:nvSpPr>
            <p:spPr bwMode="auto">
              <a:xfrm>
                <a:off x="817" y="2061"/>
                <a:ext cx="281" cy="31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69" name="Arc 11"/>
              <p:cNvSpPr>
                <a:spLocks/>
              </p:cNvSpPr>
              <p:nvPr/>
            </p:nvSpPr>
            <p:spPr bwMode="auto">
              <a:xfrm>
                <a:off x="872" y="2087"/>
                <a:ext cx="215" cy="194"/>
              </a:xfrm>
              <a:custGeom>
                <a:avLst/>
                <a:gdLst>
                  <a:gd name="G0" fmla="+- 89 0 0"/>
                  <a:gd name="G1" fmla="+- 21600 0 0"/>
                  <a:gd name="G2" fmla="+- 21600 0 0"/>
                  <a:gd name="T0" fmla="*/ 0 w 21688"/>
                  <a:gd name="T1" fmla="*/ 1 h 21600"/>
                  <a:gd name="T2" fmla="*/ 21688 w 21688"/>
                  <a:gd name="T3" fmla="*/ 21489 h 21600"/>
                  <a:gd name="T4" fmla="*/ 89 w 2168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88" h="21600" fill="none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</a:path>
                  <a:path w="21688" h="21600" stroke="0" extrusionOk="0">
                    <a:moveTo>
                      <a:pt x="-1" y="0"/>
                    </a:moveTo>
                    <a:cubicBezTo>
                      <a:pt x="29" y="0"/>
                      <a:pt x="59" y="-1"/>
                      <a:pt x="89" y="-1"/>
                    </a:cubicBezTo>
                    <a:cubicBezTo>
                      <a:pt x="11975" y="-1"/>
                      <a:pt x="21627" y="9603"/>
                      <a:pt x="21688" y="21488"/>
                    </a:cubicBezTo>
                    <a:lnTo>
                      <a:pt x="8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70" name="Arc 12"/>
              <p:cNvSpPr>
                <a:spLocks/>
              </p:cNvSpPr>
              <p:nvPr/>
            </p:nvSpPr>
            <p:spPr bwMode="auto">
              <a:xfrm>
                <a:off x="822" y="2166"/>
                <a:ext cx="202" cy="199"/>
              </a:xfrm>
              <a:custGeom>
                <a:avLst/>
                <a:gdLst>
                  <a:gd name="G0" fmla="+- 95 0 0"/>
                  <a:gd name="G1" fmla="+- 21600 0 0"/>
                  <a:gd name="G2" fmla="+- 21600 0 0"/>
                  <a:gd name="T0" fmla="*/ 0 w 21694"/>
                  <a:gd name="T1" fmla="*/ 1 h 21600"/>
                  <a:gd name="T2" fmla="*/ 21694 w 21694"/>
                  <a:gd name="T3" fmla="*/ 21491 h 21600"/>
                  <a:gd name="T4" fmla="*/ 95 w 2169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94" h="21600" fill="none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</a:path>
                  <a:path w="21694" h="21600" stroke="0" extrusionOk="0">
                    <a:moveTo>
                      <a:pt x="-1" y="0"/>
                    </a:moveTo>
                    <a:cubicBezTo>
                      <a:pt x="31" y="0"/>
                      <a:pt x="63" y="-1"/>
                      <a:pt x="95" y="-1"/>
                    </a:cubicBezTo>
                    <a:cubicBezTo>
                      <a:pt x="11981" y="-1"/>
                      <a:pt x="21634" y="9604"/>
                      <a:pt x="21694" y="21490"/>
                    </a:cubicBezTo>
                    <a:lnTo>
                      <a:pt x="95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171" name="Arc 13"/>
              <p:cNvSpPr>
                <a:spLocks/>
              </p:cNvSpPr>
              <p:nvPr/>
            </p:nvSpPr>
            <p:spPr bwMode="auto">
              <a:xfrm>
                <a:off x="821" y="2269"/>
                <a:ext cx="115" cy="13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grpSp>
            <p:nvGrpSpPr>
              <p:cNvPr id="172" name="Group 14"/>
              <p:cNvGrpSpPr>
                <a:grpSpLocks/>
              </p:cNvGrpSpPr>
              <p:nvPr/>
            </p:nvGrpSpPr>
            <p:grpSpPr bwMode="auto">
              <a:xfrm>
                <a:off x="912" y="2188"/>
                <a:ext cx="387" cy="116"/>
                <a:chOff x="1220" y="2188"/>
                <a:chExt cx="282" cy="148"/>
              </a:xfrm>
            </p:grpSpPr>
            <p:sp>
              <p:nvSpPr>
                <p:cNvPr id="174" name="Arc 15"/>
                <p:cNvSpPr>
                  <a:spLocks/>
                </p:cNvSpPr>
                <p:nvPr/>
              </p:nvSpPr>
              <p:spPr bwMode="auto">
                <a:xfrm>
                  <a:off x="1343" y="2188"/>
                  <a:ext cx="159" cy="61"/>
                </a:xfrm>
                <a:custGeom>
                  <a:avLst/>
                  <a:gdLst>
                    <a:gd name="G0" fmla="+- 136 0 0"/>
                    <a:gd name="G1" fmla="+- 21600 0 0"/>
                    <a:gd name="G2" fmla="+- 21600 0 0"/>
                    <a:gd name="T0" fmla="*/ 0 w 21736"/>
                    <a:gd name="T1" fmla="*/ 1 h 21600"/>
                    <a:gd name="T2" fmla="*/ 21736 w 21736"/>
                    <a:gd name="T3" fmla="*/ 21600 h 21600"/>
                    <a:gd name="T4" fmla="*/ 136 w 21736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736" h="21600" fill="none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</a:path>
                    <a:path w="21736" h="21600" stroke="0" extrusionOk="0">
                      <a:moveTo>
                        <a:pt x="-1" y="0"/>
                      </a:moveTo>
                      <a:cubicBezTo>
                        <a:pt x="45" y="0"/>
                        <a:pt x="90" y="-1"/>
                        <a:pt x="136" y="-1"/>
                      </a:cubicBezTo>
                      <a:cubicBezTo>
                        <a:pt x="12065" y="-1"/>
                        <a:pt x="21736" y="9670"/>
                        <a:pt x="21736" y="21600"/>
                      </a:cubicBezTo>
                      <a:lnTo>
                        <a:pt x="136" y="2160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75" name="Arc 16"/>
                <p:cNvSpPr>
                  <a:spLocks/>
                </p:cNvSpPr>
                <p:nvPr/>
              </p:nvSpPr>
              <p:spPr bwMode="auto">
                <a:xfrm>
                  <a:off x="1220" y="2249"/>
                  <a:ext cx="281" cy="87"/>
                </a:xfrm>
                <a:custGeom>
                  <a:avLst/>
                  <a:gdLst>
                    <a:gd name="G0" fmla="+- 0 0 0"/>
                    <a:gd name="G1" fmla="+- 0 0 0"/>
                    <a:gd name="G2" fmla="+- 21600 0 0"/>
                    <a:gd name="T0" fmla="*/ 21600 w 21600"/>
                    <a:gd name="T1" fmla="*/ 0 h 21600"/>
                    <a:gd name="T2" fmla="*/ 0 w 21600"/>
                    <a:gd name="T3" fmla="*/ 21600 h 21600"/>
                    <a:gd name="T4" fmla="*/ 0 w 21600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59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173" name="Rectangle 17"/>
              <p:cNvSpPr>
                <a:spLocks noChangeArrowheads="1"/>
              </p:cNvSpPr>
              <p:nvPr/>
            </p:nvSpPr>
            <p:spPr bwMode="auto">
              <a:xfrm>
                <a:off x="818" y="1930"/>
                <a:ext cx="308" cy="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44053" tIns="21431" rIns="44053" bIns="21431">
                <a:spAutoFit/>
              </a:bodyPr>
              <a:lstStyle/>
              <a:p>
                <a:pPr defTabSz="280988" eaLnBrk="0" hangingPunct="0"/>
                <a:r>
                  <a:rPr lang="en-US" sz="3825" dirty="0">
                    <a:latin typeface="Times New Roman" charset="0"/>
                  </a:rPr>
                  <a:t>+</a:t>
                </a:r>
              </a:p>
            </p:txBody>
          </p:sp>
        </p:grpSp>
      </p:grp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2146365" y="2056539"/>
            <a:ext cx="842963" cy="1701404"/>
            <a:chOff x="4428" y="1584"/>
            <a:chExt cx="708" cy="1429"/>
          </a:xfrm>
        </p:grpSpPr>
        <p:sp>
          <p:nvSpPr>
            <p:cNvPr id="177" name="Line 3"/>
            <p:cNvSpPr>
              <a:spLocks noChangeShapeType="1"/>
            </p:cNvSpPr>
            <p:nvPr/>
          </p:nvSpPr>
          <p:spPr bwMode="auto">
            <a:xfrm flipV="1">
              <a:off x="4428" y="1584"/>
              <a:ext cx="708" cy="1429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 rot="1589111">
              <a:off x="4556" y="1824"/>
              <a:ext cx="407" cy="10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179" name="Rectangle 5"/>
            <p:cNvSpPr>
              <a:spLocks noChangeArrowheads="1"/>
            </p:cNvSpPr>
            <p:nvPr/>
          </p:nvSpPr>
          <p:spPr bwMode="auto">
            <a:xfrm>
              <a:off x="4854" y="1900"/>
              <a:ext cx="20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N</a:t>
              </a:r>
            </a:p>
          </p:txBody>
        </p:sp>
        <p:sp>
          <p:nvSpPr>
            <p:cNvPr id="180" name="Rectangle 6"/>
            <p:cNvSpPr>
              <a:spLocks noChangeArrowheads="1"/>
            </p:cNvSpPr>
            <p:nvPr/>
          </p:nvSpPr>
          <p:spPr bwMode="auto">
            <a:xfrm>
              <a:off x="4505" y="2469"/>
              <a:ext cx="199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44053" tIns="21431" rIns="44053" bIns="21431">
              <a:spAutoFit/>
            </a:bodyPr>
            <a:lstStyle/>
            <a:p>
              <a:pPr defTabSz="280988" eaLnBrk="0" hangingPunct="0"/>
              <a:r>
                <a:rPr lang="en-US" sz="1725"/>
                <a:t>S</a:t>
              </a:r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631381" y="3765320"/>
            <a:ext cx="314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 moving charge creates a current, a current creates a magnetic field (and vice versa)</a:t>
            </a:r>
          </a:p>
        </p:txBody>
      </p:sp>
      <p:sp>
        <p:nvSpPr>
          <p:cNvPr id="182" name="Rounded Rectangle 181"/>
          <p:cNvSpPr/>
          <p:nvPr/>
        </p:nvSpPr>
        <p:spPr>
          <a:xfrm>
            <a:off x="544394" y="1749012"/>
            <a:ext cx="3086100" cy="31272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6945376" y="1489628"/>
            <a:ext cx="0" cy="3046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 smtClean="0"/>
              <a:t>Why Do We Need a Big Magnet?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9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6921" y="1083084"/>
            <a:ext cx="5664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To generate an image, we excite protons with an RF pulse (magnetic field B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) orthogonal to B</a:t>
            </a:r>
            <a:r>
              <a:rPr lang="en-US" sz="1800" baseline="-25000" dirty="0" smtClean="0"/>
              <a:t>0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Magnetization protons </a:t>
            </a:r>
            <a:r>
              <a:rPr lang="en-US" sz="1800" dirty="0" err="1" smtClean="0"/>
              <a:t>precesses</a:t>
            </a:r>
            <a:r>
              <a:rPr lang="en-US" sz="1800" dirty="0" smtClean="0"/>
              <a:t> about B</a:t>
            </a:r>
            <a:r>
              <a:rPr lang="en-US" sz="1800" baseline="-25000" dirty="0" smtClean="0"/>
              <a:t>0</a:t>
            </a:r>
            <a:r>
              <a:rPr lang="en-US" sz="1800" dirty="0" smtClean="0"/>
              <a:t> at a frequency proportional to the strength of B</a:t>
            </a:r>
            <a:r>
              <a:rPr lang="en-US" sz="1800" baseline="-25000" dirty="0" smtClean="0"/>
              <a:t>0</a:t>
            </a:r>
            <a:endParaRPr lang="en-US" sz="1800" dirty="0" smtClean="0"/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This creates a voltage in a receiver coil placed close to the head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sz="1800" dirty="0" smtClean="0"/>
              <a:t>Gradients used to alter both frequency and phase of spinning protons, which allows us to localize (i.e., identify where) each of the protons are located =&gt; Make pictures!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06677" y="958082"/>
            <a:ext cx="2364140" cy="2479353"/>
            <a:chOff x="481277" y="1254415"/>
            <a:chExt cx="2364140" cy="2479353"/>
          </a:xfrm>
        </p:grpSpPr>
        <p:grpSp>
          <p:nvGrpSpPr>
            <p:cNvPr id="7" name="Group 6"/>
            <p:cNvGrpSpPr/>
            <p:nvPr/>
          </p:nvGrpSpPr>
          <p:grpSpPr>
            <a:xfrm>
              <a:off x="481277" y="1733625"/>
              <a:ext cx="2364140" cy="2000143"/>
              <a:chOff x="1531144" y="2046685"/>
              <a:chExt cx="1828800" cy="1485900"/>
            </a:xfrm>
          </p:grpSpPr>
          <p:sp>
            <p:nvSpPr>
              <p:cNvPr id="225" name="Oval 3"/>
              <p:cNvSpPr>
                <a:spLocks noChangeArrowheads="1"/>
              </p:cNvSpPr>
              <p:nvPr/>
            </p:nvSpPr>
            <p:spPr bwMode="auto">
              <a:xfrm>
                <a:off x="1645444" y="2675335"/>
                <a:ext cx="1485900" cy="6286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6" name="Line 4"/>
              <p:cNvSpPr>
                <a:spLocks noChangeShapeType="1"/>
              </p:cNvSpPr>
              <p:nvPr/>
            </p:nvSpPr>
            <p:spPr bwMode="auto">
              <a:xfrm flipH="1">
                <a:off x="1531144" y="3018235"/>
                <a:ext cx="857250" cy="11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7" name="Line 5"/>
              <p:cNvSpPr>
                <a:spLocks noChangeShapeType="1"/>
              </p:cNvSpPr>
              <p:nvPr/>
            </p:nvSpPr>
            <p:spPr bwMode="auto">
              <a:xfrm flipV="1">
                <a:off x="1874044" y="2503885"/>
                <a:ext cx="1028700" cy="1028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8" name="Line 6"/>
              <p:cNvSpPr>
                <a:spLocks noChangeShapeType="1"/>
              </p:cNvSpPr>
              <p:nvPr/>
            </p:nvSpPr>
            <p:spPr bwMode="auto">
              <a:xfrm>
                <a:off x="2388394" y="3018235"/>
                <a:ext cx="971550" cy="11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229" name="Line 7"/>
              <p:cNvSpPr>
                <a:spLocks noChangeShapeType="1"/>
              </p:cNvSpPr>
              <p:nvPr/>
            </p:nvSpPr>
            <p:spPr bwMode="auto">
              <a:xfrm flipV="1">
                <a:off x="2388394" y="2046685"/>
                <a:ext cx="1191" cy="9715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1" name="Rectangle 133"/>
            <p:cNvSpPr>
              <a:spLocks noChangeArrowheads="1"/>
            </p:cNvSpPr>
            <p:nvPr/>
          </p:nvSpPr>
          <p:spPr bwMode="auto">
            <a:xfrm>
              <a:off x="1388499" y="1254415"/>
              <a:ext cx="401937" cy="5286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3000" dirty="0">
                  <a:solidFill>
                    <a:srgbClr val="800000"/>
                  </a:solidFill>
                  <a:latin typeface="Verdana" charset="0"/>
                </a:rPr>
                <a:t>B</a:t>
              </a:r>
            </a:p>
          </p:txBody>
        </p:sp>
        <p:sp>
          <p:nvSpPr>
            <p:cNvPr id="22" name="Rectangle 134"/>
            <p:cNvSpPr>
              <a:spLocks noChangeArrowheads="1"/>
            </p:cNvSpPr>
            <p:nvPr/>
          </p:nvSpPr>
          <p:spPr bwMode="auto">
            <a:xfrm>
              <a:off x="1619241" y="1429437"/>
              <a:ext cx="276464" cy="3440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rgbClr val="800000"/>
                  </a:solidFill>
                  <a:latin typeface="Verdana" charset="0"/>
                </a:rPr>
                <a:t>o</a:t>
              </a:r>
            </a:p>
          </p:txBody>
        </p:sp>
        <p:sp>
          <p:nvSpPr>
            <p:cNvPr id="24" name="Rectangle 133"/>
            <p:cNvSpPr>
              <a:spLocks noChangeArrowheads="1"/>
            </p:cNvSpPr>
            <p:nvPr/>
          </p:nvSpPr>
          <p:spPr bwMode="auto">
            <a:xfrm>
              <a:off x="2096459" y="1873176"/>
              <a:ext cx="401937" cy="5286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3000" dirty="0">
                  <a:solidFill>
                    <a:srgbClr val="800000"/>
                  </a:solidFill>
                  <a:latin typeface="Verdana" charset="0"/>
                </a:rPr>
                <a:t>B</a:t>
              </a:r>
            </a:p>
          </p:txBody>
        </p:sp>
        <p:sp>
          <p:nvSpPr>
            <p:cNvPr id="25" name="Rectangle 134"/>
            <p:cNvSpPr>
              <a:spLocks noChangeArrowheads="1"/>
            </p:cNvSpPr>
            <p:nvPr/>
          </p:nvSpPr>
          <p:spPr bwMode="auto">
            <a:xfrm>
              <a:off x="2327201" y="2048198"/>
              <a:ext cx="284532" cy="3443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7865" tIns="33338" rIns="67865" bIns="33338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srgbClr val="800000"/>
                  </a:solidFill>
                  <a:latin typeface="Verdana" charset="0"/>
                </a:rPr>
                <a:t>1</a:t>
              </a:r>
              <a:endParaRPr lang="en-US" sz="1800" dirty="0">
                <a:solidFill>
                  <a:srgbClr val="800000"/>
                </a:solidFill>
                <a:latin typeface="Verdana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4955011">
              <a:off x="907706" y="2533620"/>
              <a:ext cx="314590" cy="229525"/>
            </a:xfrm>
            <a:prstGeom prst="downArrow">
              <a:avLst>
                <a:gd name="adj1" fmla="val 2364"/>
                <a:gd name="adj2" fmla="val 562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4354129">
              <a:off x="1820274" y="3287768"/>
              <a:ext cx="314590" cy="229525"/>
            </a:xfrm>
            <a:prstGeom prst="downArrow">
              <a:avLst>
                <a:gd name="adj1" fmla="val 2364"/>
                <a:gd name="adj2" fmla="val 562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7" y="3640246"/>
            <a:ext cx="1511300" cy="419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5773" y="4169762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/>
              <a:t>Larmor</a:t>
            </a:r>
            <a:r>
              <a:rPr lang="en-US" sz="2000" i="1" dirty="0" smtClean="0"/>
              <a:t> Frequency</a:t>
            </a:r>
            <a:endParaRPr lang="en-US" sz="2000" i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8"/>
          <a:stretch/>
        </p:blipFill>
        <p:spPr>
          <a:xfrm>
            <a:off x="740682" y="2109855"/>
            <a:ext cx="216377" cy="323436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 smtClean="0"/>
              <a:t>Generating Images – Stuff Happens!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0" y="2726222"/>
            <a:ext cx="6208970" cy="195955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 2D MRI we make a single </a:t>
            </a:r>
            <a:r>
              <a:rPr lang="en-US" b="1" dirty="0">
                <a:solidFill>
                  <a:srgbClr val="000000"/>
                </a:solidFill>
              </a:rPr>
              <a:t>slice</a:t>
            </a:r>
            <a:r>
              <a:rPr lang="en-US" dirty="0">
                <a:solidFill>
                  <a:srgbClr val="000000"/>
                </a:solidFill>
              </a:rPr>
              <a:t> at a </a:t>
            </a:r>
            <a:r>
              <a:rPr lang="en-US" dirty="0" smtClean="0">
                <a:solidFill>
                  <a:srgbClr val="000000"/>
                </a:solidFill>
              </a:rPr>
              <a:t>time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For axial slices we apply a gradient along z-axis when we turn on the RF pulse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Each </a:t>
            </a:r>
            <a:r>
              <a:rPr lang="en-US" b="1" dirty="0">
                <a:solidFill>
                  <a:srgbClr val="000000"/>
                </a:solidFill>
              </a:rPr>
              <a:t>slice</a:t>
            </a:r>
            <a:r>
              <a:rPr lang="en-US" dirty="0">
                <a:solidFill>
                  <a:srgbClr val="000000"/>
                </a:solidFill>
              </a:rPr>
              <a:t> is </a:t>
            </a:r>
            <a:r>
              <a:rPr lang="en-US" dirty="0" smtClean="0">
                <a:solidFill>
                  <a:srgbClr val="000000"/>
                </a:solidFill>
              </a:rPr>
              <a:t>broken down into lots of </a:t>
            </a:r>
            <a:r>
              <a:rPr lang="en-US" b="1" dirty="0" smtClean="0">
                <a:solidFill>
                  <a:srgbClr val="000000"/>
                </a:solidFill>
              </a:rPr>
              <a:t>voxels (volume elements)</a:t>
            </a:r>
            <a:r>
              <a:rPr lang="en-US" dirty="0" smtClean="0">
                <a:solidFill>
                  <a:srgbClr val="000000"/>
                </a:solidFill>
              </a:rPr>
              <a:t> where x</a:t>
            </a:r>
            <a:r>
              <a:rPr lang="en-US" dirty="0">
                <a:solidFill>
                  <a:srgbClr val="000000"/>
                </a:solidFill>
              </a:rPr>
              <a:t>, y coordinate corresponds to a unique </a:t>
            </a:r>
            <a:r>
              <a:rPr lang="en-US" dirty="0" smtClean="0">
                <a:solidFill>
                  <a:srgbClr val="000000"/>
                </a:solidFill>
              </a:rPr>
              <a:t>frequency &amp; phase </a:t>
            </a:r>
            <a:r>
              <a:rPr lang="en-US" dirty="0">
                <a:solidFill>
                  <a:srgbClr val="000000"/>
                </a:solidFill>
              </a:rPr>
              <a:t>of relaxation (due to </a:t>
            </a:r>
            <a:r>
              <a:rPr lang="en-US" dirty="0" smtClean="0">
                <a:solidFill>
                  <a:srgbClr val="000000"/>
                </a:solidFill>
              </a:rPr>
              <a:t>additional gradients)</a:t>
            </a:r>
          </a:p>
        </p:txBody>
      </p:sp>
      <p:pic>
        <p:nvPicPr>
          <p:cNvPr id="4" name="Picture 3" descr="sliceselec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13" y="865552"/>
            <a:ext cx="2647360" cy="29593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3573" y="8302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What </a:t>
            </a:r>
            <a:r>
              <a:rPr lang="en-US" dirty="0"/>
              <a:t>is a voxel?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59563" y="572082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63573" y="687525"/>
            <a:ext cx="6082646" cy="1902919"/>
            <a:chOff x="253127" y="687525"/>
            <a:chExt cx="6082646" cy="1902919"/>
          </a:xfrm>
        </p:grpSpPr>
        <p:pic>
          <p:nvPicPr>
            <p:cNvPr id="5" name="Picture 4" descr="index_brains_tran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27" y="687525"/>
              <a:ext cx="3967101" cy="1902919"/>
            </a:xfrm>
            <a:prstGeom prst="rect">
              <a:avLst/>
            </a:prstGeom>
          </p:spPr>
        </p:pic>
        <p:pic>
          <p:nvPicPr>
            <p:cNvPr id="6" name="Picture 5" descr="Screenshot 2015-01-29 12.28.0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214" y="695031"/>
              <a:ext cx="1883559" cy="157133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3843867" y="1557867"/>
              <a:ext cx="1219200" cy="811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722727" y="1574597"/>
              <a:ext cx="118534" cy="128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82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M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18889" r="12620" b="9925"/>
          <a:stretch/>
        </p:blipFill>
        <p:spPr bwMode="auto">
          <a:xfrm>
            <a:off x="3024388" y="2839440"/>
            <a:ext cx="2692280" cy="22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zoo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83"/>
          <a:stretch/>
        </p:blipFill>
        <p:spPr>
          <a:xfrm>
            <a:off x="1786407" y="853112"/>
            <a:ext cx="1462949" cy="1783611"/>
          </a:xfrm>
          <a:prstGeom prst="rect">
            <a:avLst/>
          </a:prstGeom>
        </p:spPr>
      </p:pic>
      <p:pic>
        <p:nvPicPr>
          <p:cNvPr id="12" name="Picture 11" descr="2b6f5e54ad1adbf8a450aca845613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3" y="853278"/>
            <a:ext cx="1535861" cy="1760031"/>
          </a:xfrm>
          <a:prstGeom prst="rect">
            <a:avLst/>
          </a:prstGeom>
        </p:spPr>
      </p:pic>
      <p:pic>
        <p:nvPicPr>
          <p:cNvPr id="15" name="Picture 14" descr="MRI-DTIBrain-922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79" y="844645"/>
            <a:ext cx="2387052" cy="16849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05323" y="4620557"/>
            <a:ext cx="140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BOLD fMRI</a:t>
            </a:r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12296" y="687524"/>
            <a:ext cx="1873469" cy="4359481"/>
            <a:chOff x="6242204" y="1074386"/>
            <a:chExt cx="1648208" cy="4027746"/>
          </a:xfrm>
        </p:grpSpPr>
        <p:pic>
          <p:nvPicPr>
            <p:cNvPr id="14" name="Picture 13" descr="10921882_10152519457566244_869466511_n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96" r="35070"/>
            <a:stretch/>
          </p:blipFill>
          <p:spPr>
            <a:xfrm>
              <a:off x="6242204" y="1074386"/>
              <a:ext cx="1529168" cy="393303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42204" y="4794355"/>
              <a:ext cx="1648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Cortical Thickness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41544" y="2129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DTI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3553" y="2613309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T2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63572" y="8302"/>
            <a:ext cx="8066027" cy="857250"/>
          </a:xfrm>
        </p:spPr>
        <p:txBody>
          <a:bodyPr/>
          <a:lstStyle/>
          <a:p>
            <a:r>
              <a:rPr lang="en-US" dirty="0" smtClean="0"/>
              <a:t>MRI – Powerful Because So Many Contrasts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51590" y="2604461"/>
            <a:ext cx="540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PD</a:t>
            </a:r>
            <a:endParaRPr lang="en-US" sz="2000" dirty="0"/>
          </a:p>
        </p:txBody>
      </p:sp>
      <p:pic>
        <p:nvPicPr>
          <p:cNvPr id="23" name="Picture 4" descr="C:\Classes\Summer-MRI-Course\pics\partial-vol-whole.gif"/>
          <p:cNvPicPr>
            <a:picLocks noChangeAspect="1" noChangeArrowheads="1"/>
          </p:cNvPicPr>
          <p:nvPr/>
        </p:nvPicPr>
        <p:blipFill rotWithShape="1">
          <a:blip r:embed="rId8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3" r="-862"/>
          <a:stretch/>
        </p:blipFill>
        <p:spPr bwMode="auto">
          <a:xfrm>
            <a:off x="243698" y="3004571"/>
            <a:ext cx="1499984" cy="183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3739" y="4764189"/>
            <a:ext cx="483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818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6" b="5904"/>
          <a:stretch>
            <a:fillRect/>
          </a:stretch>
        </p:blipFill>
        <p:spPr bwMode="auto">
          <a:xfrm>
            <a:off x="3281881" y="793143"/>
            <a:ext cx="2561937" cy="377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Box 5"/>
          <p:cNvSpPr txBox="1">
            <a:spLocks noChangeArrowheads="1"/>
          </p:cNvSpPr>
          <p:nvPr/>
        </p:nvSpPr>
        <p:spPr bwMode="auto">
          <a:xfrm>
            <a:off x="3142126" y="4550843"/>
            <a:ext cx="192552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350"/>
              <a:t>www.greyc.ensicaen.fr</a:t>
            </a:r>
            <a:endParaRPr lang="en-US" altLang="x-none" sz="1350" dirty="0"/>
          </a:p>
        </p:txBody>
      </p:sp>
      <p:pic>
        <p:nvPicPr>
          <p:cNvPr id="5735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85" y="714213"/>
            <a:ext cx="3380317" cy="38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63572" y="8302"/>
            <a:ext cx="8066027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Diffusion Tensor Imaging (DTI)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8073" y="1004947"/>
            <a:ext cx="2804053" cy="382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400" dirty="0" smtClean="0"/>
              <a:t>Measures mobility of water</a:t>
            </a:r>
            <a:endParaRPr lang="en-US" sz="2400" dirty="0"/>
          </a:p>
          <a:p>
            <a:pPr>
              <a:spcAft>
                <a:spcPts val="1600"/>
              </a:spcAft>
            </a:pPr>
            <a:r>
              <a:rPr lang="en-US" sz="2400" dirty="0" smtClean="0"/>
              <a:t>Water inside an axon is very limited in directions it can move</a:t>
            </a:r>
            <a:endParaRPr lang="en-US" sz="2400" dirty="0"/>
          </a:p>
          <a:p>
            <a:pPr>
              <a:spcAft>
                <a:spcPts val="1600"/>
              </a:spcAft>
            </a:pPr>
            <a:r>
              <a:rPr lang="en-US" sz="2400" dirty="0" smtClean="0"/>
              <a:t>DTI essentially measures that limited mobility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561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311700" y="143537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x-none" dirty="0" smtClean="0">
                <a:ea typeface="ＭＳ Ｐゴシック" charset="-128"/>
              </a:rPr>
              <a:t>BOLD fMRI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699" y="767665"/>
            <a:ext cx="5140703" cy="3416400"/>
          </a:xfrm>
        </p:spPr>
        <p:txBody>
          <a:bodyPr/>
          <a:lstStyle/>
          <a:p>
            <a:pPr eaLnBrk="1" hangingPunct="1"/>
            <a:r>
              <a:rPr lang="en-US" altLang="x-none" sz="2400" dirty="0" smtClean="0">
                <a:solidFill>
                  <a:srgbClr val="000000"/>
                </a:solidFill>
                <a:ea typeface="ＭＳ Ｐゴシック" charset="-128"/>
              </a:rPr>
              <a:t>Uses magnetic properties of blood to infer neuronal activity</a:t>
            </a:r>
          </a:p>
          <a:p>
            <a:pPr eaLnBrk="1" hangingPunct="1"/>
            <a:r>
              <a:rPr lang="en-US" altLang="x-none" sz="2400" dirty="0" smtClean="0">
                <a:solidFill>
                  <a:srgbClr val="000000"/>
                </a:solidFill>
                <a:ea typeface="ＭＳ Ｐゴシック" charset="-128"/>
              </a:rPr>
              <a:t>Thus – it is not a direct measure of neuronal activity</a:t>
            </a:r>
          </a:p>
          <a:p>
            <a:pPr eaLnBrk="1" hangingPunct="1"/>
            <a:r>
              <a:rPr lang="en-US" altLang="x-none" sz="2400" dirty="0" smtClean="0">
                <a:solidFill>
                  <a:srgbClr val="000000"/>
                </a:solidFill>
                <a:ea typeface="ＭＳ Ｐゴシック" charset="-128"/>
              </a:rPr>
              <a:t>Very useful for non-invasively measuring activity with relatively high spatial resolution and fairly high temporal resolution</a:t>
            </a:r>
            <a:endParaRPr lang="en-US" altLang="x-none" sz="2400" dirty="0">
              <a:solidFill>
                <a:srgbClr val="000000"/>
              </a:solidFill>
              <a:ea typeface="ＭＳ Ｐゴシック" charset="-128"/>
            </a:endParaRPr>
          </a:p>
        </p:txBody>
      </p:sp>
      <p:pic>
        <p:nvPicPr>
          <p:cNvPr id="1085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1" t="32292" r="15625" b="13542"/>
          <a:stretch>
            <a:fillRect/>
          </a:stretch>
        </p:blipFill>
        <p:spPr bwMode="auto">
          <a:xfrm>
            <a:off x="5716712" y="710839"/>
            <a:ext cx="3243506" cy="392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5926863" y="4674807"/>
            <a:ext cx="234052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685800" eaLnBrk="1" hangingPunct="1"/>
            <a:r>
              <a:rPr lang="en-US" altLang="x-none" sz="1350" dirty="0" smtClean="0">
                <a:solidFill>
                  <a:srgbClr val="000000"/>
                </a:solidFill>
              </a:rPr>
              <a:t>Eden, VanMeter </a:t>
            </a:r>
            <a:r>
              <a:rPr lang="en-US" altLang="x-none" sz="1350" dirty="0">
                <a:solidFill>
                  <a:srgbClr val="000000"/>
                </a:solidFill>
              </a:rPr>
              <a:t>et al., 1996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8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49395"/>
            <a:ext cx="8520600" cy="572700"/>
          </a:xfrm>
        </p:spPr>
        <p:txBody>
          <a:bodyPr/>
          <a:lstStyle/>
          <a:p>
            <a:r>
              <a:rPr lang="en-US" dirty="0" smtClean="0"/>
              <a:t>MPRAGE – Main Type of Image Used in </a:t>
            </a:r>
            <a:r>
              <a:rPr lang="en-US" dirty="0" err="1" smtClean="0"/>
              <a:t>FreeSurfer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780492"/>
            <a:ext cx="4165685" cy="3416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Magnetization Prepared Rapid Gradient Echo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Provides great contrast between gray and white matter (T1-weighted)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Unfortunately, parts </a:t>
            </a:r>
            <a:r>
              <a:rPr lang="en-US" sz="2400" dirty="0" err="1" smtClean="0">
                <a:solidFill>
                  <a:srgbClr val="000000"/>
                </a:solidFill>
              </a:rPr>
              <a:t>pial</a:t>
            </a:r>
            <a:r>
              <a:rPr lang="en-US" sz="2400" dirty="0" smtClean="0">
                <a:solidFill>
                  <a:srgbClr val="000000"/>
                </a:solidFill>
              </a:rPr>
              <a:t> surface have about the same intensity as gray matter</a:t>
            </a:r>
          </a:p>
          <a:p>
            <a:pPr marL="285750" lvl="1" indent="-3175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000" b="1" i="1" dirty="0" smtClean="0">
                <a:solidFill>
                  <a:srgbClr val="000000"/>
                </a:solidFill>
              </a:rPr>
              <a:t>This confuses </a:t>
            </a:r>
            <a:r>
              <a:rPr lang="en-US" sz="2000" b="1" i="1" dirty="0" err="1" smtClean="0">
                <a:solidFill>
                  <a:srgbClr val="000000"/>
                </a:solidFill>
              </a:rPr>
              <a:t>FreeSurfer</a:t>
            </a:r>
            <a:r>
              <a:rPr lang="en-US" sz="2000" b="1" i="1" dirty="0" smtClean="0">
                <a:solidFill>
                  <a:srgbClr val="000000"/>
                </a:solidFill>
              </a:rPr>
              <a:t>!!</a:t>
            </a:r>
            <a:endParaRPr lang="en-US" sz="2000" b="1" i="1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96" y="722095"/>
            <a:ext cx="4408578" cy="440857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59563" y="687525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811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1642</Words>
  <Application>Microsoft Macintosh PowerPoint</Application>
  <PresentationFormat>On-screen Show (16:9)</PresentationFormat>
  <Paragraphs>311</Paragraphs>
  <Slides>26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simple-light-2</vt:lpstr>
      <vt:lpstr>Introduction to MRI</vt:lpstr>
      <vt:lpstr>Basis of All MRI – Magnetic Properties of Protons</vt:lpstr>
      <vt:lpstr>Why Do We Need a Big Magnet?</vt:lpstr>
      <vt:lpstr>Generating Images – Stuff Happens!</vt:lpstr>
      <vt:lpstr>PowerPoint Presentation</vt:lpstr>
      <vt:lpstr>MRI – Powerful Because So Many Contrasts</vt:lpstr>
      <vt:lpstr>PowerPoint Presentation</vt:lpstr>
      <vt:lpstr>BOLD fMRI</vt:lpstr>
      <vt:lpstr>MPRAGE – Main Type of Image Used in FreeSurfer</vt:lpstr>
      <vt:lpstr>PowerPoint Presentation</vt:lpstr>
      <vt:lpstr>Cortical Thickness in MJ &amp; Alcohol Users</vt:lpstr>
      <vt:lpstr>Introduction to Adolescent Development Study (ADS)</vt:lpstr>
      <vt:lpstr>Aims/Goals of the  Adolescent Development Study (ADS)</vt:lpstr>
      <vt:lpstr>Frontal Cortex is Last to Develop</vt:lpstr>
      <vt:lpstr>Behavioral Consequences</vt:lpstr>
      <vt:lpstr>PowerPoint Presentation</vt:lpstr>
      <vt:lpstr>ADS Study Design</vt:lpstr>
      <vt:lpstr>ADS Sample Characteristics</vt:lpstr>
      <vt:lpstr>ADS Sample by Risk</vt:lpstr>
      <vt:lpstr>Frequency of Use by Substance</vt:lpstr>
      <vt:lpstr>Wheel of Fortune (Gambling Task) fMRI</vt:lpstr>
      <vt:lpstr>Wheel of Fortune (Gambling Task) Non-Users &gt; Users</vt:lpstr>
      <vt:lpstr>Wheel of Fortune (Gambling Task) Non-Users &gt; Users</vt:lpstr>
      <vt:lpstr>PowerPoint Presentation</vt:lpstr>
      <vt:lpstr>Wheel of Fortune (Gambling Task)  GABA a2 (rs279826) Risk Genotype: High risk for AUD (G/G) &gt; Low Risk (A/A and A/G)</vt:lpstr>
      <vt:lpstr>Wheel of Fortune (Gambling Task) Main Effect of DRD2 (rs6277) Risk Genotype: Low Risk (T/T and T/C) &gt;  High Risk (C/C)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FreeSurfer Tutorial</dc:title>
  <cp:lastModifiedBy>John VanMeter</cp:lastModifiedBy>
  <cp:revision>68</cp:revision>
  <cp:lastPrinted>2016-06-24T17:24:10Z</cp:lastPrinted>
  <dcterms:modified xsi:type="dcterms:W3CDTF">2017-06-26T13:59:25Z</dcterms:modified>
</cp:coreProperties>
</file>